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3" r:id="rId7"/>
    <p:sldId id="262" r:id="rId8"/>
    <p:sldId id="264" r:id="rId9"/>
    <p:sldId id="265" r:id="rId10"/>
    <p:sldId id="266" r:id="rId11"/>
    <p:sldId id="269"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57ECC573-2412-4635-ABDF-3BC39274EE27}"/>
              </a:ext>
            </a:extLst>
          </p:cNvPr>
          <p:cNvSpPr>
            <a:spLocks noGrp="1"/>
          </p:cNvSpPr>
          <p:nvPr>
            <p:ph type="ctrTitle"/>
          </p:nvPr>
        </p:nvSpPr>
        <p:spPr>
          <a:xfrm>
            <a:off x="1167094" y="1174878"/>
            <a:ext cx="9608432" cy="492316"/>
          </a:xfrm>
        </p:spPr>
        <p:txBody>
          <a:bodyPr/>
          <a:lstStyle/>
          <a:p>
            <a:pPr algn="l"/>
            <a:r>
              <a:rPr lang="en-US" sz="2400" dirty="0">
                <a:solidFill>
                  <a:schemeClr val="tx2">
                    <a:lumMod val="50000"/>
                  </a:schemeClr>
                </a:solidFill>
                <a:latin typeface="TH SarabunPSK" panose="020B0500040200020003" pitchFamily="34" charset="-34"/>
                <a:cs typeface="TH SarabunPSK" panose="020B0500040200020003" pitchFamily="34" charset="-34"/>
              </a:rPr>
              <a:t>FTH-412 Industrial Microbiology</a:t>
            </a:r>
            <a:endParaRPr lang="th-TH" sz="2400" dirty="0">
              <a:solidFill>
                <a:schemeClr val="tx2">
                  <a:lumMod val="50000"/>
                </a:schemeClr>
              </a:solidFill>
              <a:latin typeface="TH SarabunPSK" panose="020B0500040200020003" pitchFamily="34" charset="-34"/>
              <a:cs typeface="TH SarabunPSK" panose="020B0500040200020003" pitchFamily="34" charset="-34"/>
            </a:endParaRPr>
          </a:p>
        </p:txBody>
      </p:sp>
      <p:sp>
        <p:nvSpPr>
          <p:cNvPr id="3" name="ชื่อเรื่องรอง 2">
            <a:extLst>
              <a:ext uri="{FF2B5EF4-FFF2-40B4-BE49-F238E27FC236}">
                <a16:creationId xmlns:a16="http://schemas.microsoft.com/office/drawing/2014/main" xmlns="" id="{79ABEEA3-DF0B-41E8-A7A8-36A6C03376AA}"/>
              </a:ext>
            </a:extLst>
          </p:cNvPr>
          <p:cNvSpPr>
            <a:spLocks noGrp="1"/>
          </p:cNvSpPr>
          <p:nvPr>
            <p:ph type="subTitle" idx="1"/>
          </p:nvPr>
        </p:nvSpPr>
        <p:spPr>
          <a:xfrm>
            <a:off x="2793466" y="4584306"/>
            <a:ext cx="6831673" cy="992362"/>
          </a:xfrm>
        </p:spPr>
        <p:txBody>
          <a:bodyPr>
            <a:noAutofit/>
          </a:bodyPr>
          <a:lstStyle/>
          <a:p>
            <a:r>
              <a:rPr lang="en-US" sz="2400" dirty="0">
                <a:solidFill>
                  <a:schemeClr val="tx2">
                    <a:lumMod val="50000"/>
                  </a:schemeClr>
                </a:solidFill>
                <a:latin typeface="TH SarabunPSK" panose="020B0500040200020003" pitchFamily="34" charset="-34"/>
                <a:cs typeface="TH SarabunPSK" panose="020B0500040200020003" pitchFamily="34" charset="-34"/>
              </a:rPr>
              <a:t>By </a:t>
            </a:r>
          </a:p>
          <a:p>
            <a:r>
              <a:rPr lang="en-US" sz="2400" dirty="0">
                <a:solidFill>
                  <a:schemeClr val="tx2">
                    <a:lumMod val="50000"/>
                  </a:schemeClr>
                </a:solidFill>
                <a:latin typeface="TH SarabunPSK" panose="020B0500040200020003" pitchFamily="34" charset="-34"/>
                <a:cs typeface="TH SarabunPSK" panose="020B0500040200020003" pitchFamily="34" charset="-34"/>
              </a:rPr>
              <a:t>Assoc. Prof. Dr. </a:t>
            </a:r>
            <a:r>
              <a:rPr lang="en-US" sz="2400" dirty="0" err="1">
                <a:solidFill>
                  <a:schemeClr val="tx2">
                    <a:lumMod val="50000"/>
                  </a:schemeClr>
                </a:solidFill>
                <a:latin typeface="TH SarabunPSK" panose="020B0500040200020003" pitchFamily="34" charset="-34"/>
                <a:cs typeface="TH SarabunPSK" panose="020B0500040200020003" pitchFamily="34" charset="-34"/>
              </a:rPr>
              <a:t>Narumol</a:t>
            </a:r>
            <a:r>
              <a:rPr lang="en-US" sz="2400" dirty="0">
                <a:solidFill>
                  <a:schemeClr val="tx2">
                    <a:lumMod val="50000"/>
                  </a:schemeClr>
                </a:solidFill>
                <a:latin typeface="TH SarabunPSK" panose="020B0500040200020003" pitchFamily="34" charset="-34"/>
                <a:cs typeface="TH SarabunPSK" panose="020B0500040200020003" pitchFamily="34" charset="-34"/>
              </a:rPr>
              <a:t>  Matan</a:t>
            </a:r>
            <a:endParaRPr lang="th-TH" sz="2400" dirty="0">
              <a:solidFill>
                <a:schemeClr val="tx2">
                  <a:lumMod val="50000"/>
                </a:schemeClr>
              </a:solidFill>
              <a:latin typeface="TH SarabunPSK" panose="020B0500040200020003" pitchFamily="34" charset="-34"/>
              <a:cs typeface="TH SarabunPSK" panose="020B0500040200020003" pitchFamily="34" charset="-34"/>
            </a:endParaRPr>
          </a:p>
        </p:txBody>
      </p:sp>
      <p:sp>
        <p:nvSpPr>
          <p:cNvPr id="4" name="สี่เหลี่ยมผืนผ้า 3">
            <a:extLst>
              <a:ext uri="{FF2B5EF4-FFF2-40B4-BE49-F238E27FC236}">
                <a16:creationId xmlns:a16="http://schemas.microsoft.com/office/drawing/2014/main" xmlns="" id="{7330E7A9-7AA0-43B0-836F-4F32708ABF47}"/>
              </a:ext>
            </a:extLst>
          </p:cNvPr>
          <p:cNvSpPr/>
          <p:nvPr/>
        </p:nvSpPr>
        <p:spPr>
          <a:xfrm>
            <a:off x="1296907" y="2340920"/>
            <a:ext cx="9401618" cy="1569660"/>
          </a:xfrm>
          <a:prstGeom prst="rect">
            <a:avLst/>
          </a:prstGeom>
        </p:spPr>
        <p:txBody>
          <a:bodyPr wrap="square">
            <a:spAutoFit/>
          </a:bodyPr>
          <a:lstStyle/>
          <a:p>
            <a:pPr algn="ctr"/>
            <a:r>
              <a:rPr lang="en-US" sz="4800" b="1" dirty="0">
                <a:solidFill>
                  <a:schemeClr val="tx2">
                    <a:lumMod val="50000"/>
                  </a:schemeClr>
                </a:solidFill>
                <a:latin typeface="Times New Roman" panose="02020603050405020304" pitchFamily="18" charset="0"/>
                <a:cs typeface="Times New Roman" panose="02020603050405020304" pitchFamily="18" charset="0"/>
              </a:rPr>
              <a:t>Introduction of Industrial Microbiology and Biotechnology</a:t>
            </a:r>
            <a:endParaRPr lang="th-TH" sz="4800" dirty="0">
              <a:solidFill>
                <a:schemeClr val="tx2">
                  <a:lumMod val="50000"/>
                </a:schemeClr>
              </a:solidFill>
              <a:latin typeface="Times New Roman" panose="02020603050405020304" pitchFamily="18" charset="0"/>
              <a:cs typeface="TH SarabunPSK" panose="020B0500040200020003" pitchFamily="34" charset="-34"/>
            </a:endParaRPr>
          </a:p>
        </p:txBody>
      </p:sp>
    </p:spTree>
    <p:extLst>
      <p:ext uri="{BB962C8B-B14F-4D97-AF65-F5344CB8AC3E}">
        <p14:creationId xmlns:p14="http://schemas.microsoft.com/office/powerpoint/2010/main" val="30889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9E7BEC60-183E-401E-9701-8E829F6A9332}"/>
              </a:ext>
            </a:extLst>
          </p:cNvPr>
          <p:cNvSpPr/>
          <p:nvPr/>
        </p:nvSpPr>
        <p:spPr>
          <a:xfrm>
            <a:off x="1003823" y="624857"/>
            <a:ext cx="10819208" cy="120032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Advantages of microorganisms over plants or animals as inputs in biotechnology:</a:t>
            </a:r>
            <a:endParaRPr lang="th-TH" sz="3600" b="1" dirty="0">
              <a:latin typeface="Times New Roman" panose="02020603050405020304" pitchFamily="18" charset="0"/>
            </a:endParaRPr>
          </a:p>
        </p:txBody>
      </p:sp>
      <p:sp>
        <p:nvSpPr>
          <p:cNvPr id="3" name="สี่เหลี่ยมผืนผ้า 2">
            <a:extLst>
              <a:ext uri="{FF2B5EF4-FFF2-40B4-BE49-F238E27FC236}">
                <a16:creationId xmlns:a16="http://schemas.microsoft.com/office/drawing/2014/main" xmlns="" id="{F5F7E745-F3D8-4174-8D4E-4C7B794F33BC}"/>
              </a:ext>
            </a:extLst>
          </p:cNvPr>
          <p:cNvSpPr/>
          <p:nvPr/>
        </p:nvSpPr>
        <p:spPr>
          <a:xfrm>
            <a:off x="1354367" y="2395240"/>
            <a:ext cx="10354117" cy="4462760"/>
          </a:xfrm>
          <a:prstGeom prst="rect">
            <a:avLst/>
          </a:prstGeom>
        </p:spPr>
        <p:txBody>
          <a:bodyPr wrap="none">
            <a:spAutoFit/>
          </a:bodyPr>
          <a:lstStyle/>
          <a:p>
            <a:pPr marL="457200" indent="-457200">
              <a:lnSpc>
                <a:spcPct val="150000"/>
              </a:lnSpc>
              <a:buAutoNum type="arabicPeriod"/>
            </a:pPr>
            <a:r>
              <a:rPr lang="en-US" sz="3200" dirty="0"/>
              <a:t>Microorganisms grow rapidly in comparison with plants and animals.</a:t>
            </a:r>
          </a:p>
          <a:p>
            <a:pPr marL="457200" indent="-457200">
              <a:lnSpc>
                <a:spcPct val="150000"/>
              </a:lnSpc>
              <a:buFontTx/>
              <a:buAutoNum type="arabicPeriod"/>
            </a:pPr>
            <a:r>
              <a:rPr lang="en-US" sz="3200" dirty="0"/>
              <a:t>The space requirement for growth microorganisms is small.</a:t>
            </a:r>
          </a:p>
          <a:p>
            <a:pPr marL="457200" indent="-457200">
              <a:lnSpc>
                <a:spcPct val="150000"/>
              </a:lnSpc>
              <a:buFontTx/>
              <a:buAutoNum type="arabicPeriod"/>
            </a:pPr>
            <a:r>
              <a:rPr lang="en-US" sz="3200" dirty="0"/>
              <a:t>Microorganisms are not subject to the problems of the vicissitudes of weather</a:t>
            </a:r>
          </a:p>
          <a:p>
            <a:pPr marL="457200" indent="-457200">
              <a:lnSpc>
                <a:spcPct val="150000"/>
              </a:lnSpc>
              <a:buFontTx/>
              <a:buAutoNum type="arabicPeriod"/>
            </a:pPr>
            <a:r>
              <a:rPr lang="en-US" sz="3200" dirty="0"/>
              <a:t>Microorganisms are not affected by diseases of plants and animals</a:t>
            </a:r>
            <a:endParaRPr lang="th-TH" sz="3200" dirty="0"/>
          </a:p>
          <a:p>
            <a:pPr marL="457200" indent="-457200">
              <a:lnSpc>
                <a:spcPct val="150000"/>
              </a:lnSpc>
              <a:buFontTx/>
              <a:buAutoNum type="arabicPeriod"/>
            </a:pPr>
            <a:endParaRPr lang="th-TH" sz="3200" dirty="0"/>
          </a:p>
          <a:p>
            <a:pPr marL="457200" indent="-457200">
              <a:lnSpc>
                <a:spcPct val="150000"/>
              </a:lnSpc>
              <a:buAutoNum type="arabicPeriod"/>
            </a:pPr>
            <a:endParaRPr lang="th-TH" sz="3200" dirty="0"/>
          </a:p>
        </p:txBody>
      </p:sp>
    </p:spTree>
    <p:extLst>
      <p:ext uri="{BB962C8B-B14F-4D97-AF65-F5344CB8AC3E}">
        <p14:creationId xmlns:p14="http://schemas.microsoft.com/office/powerpoint/2010/main" val="378436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สี่เหลี่ยมผืนผ้า 9">
            <a:extLst>
              <a:ext uri="{FF2B5EF4-FFF2-40B4-BE49-F238E27FC236}">
                <a16:creationId xmlns:a16="http://schemas.microsoft.com/office/drawing/2014/main" xmlns="" id="{B92125B1-7C37-4F3C-AA0E-9AEE56F6228F}"/>
              </a:ext>
            </a:extLst>
          </p:cNvPr>
          <p:cNvSpPr/>
          <p:nvPr/>
        </p:nvSpPr>
        <p:spPr>
          <a:xfrm>
            <a:off x="6588583" y="2197767"/>
            <a:ext cx="5197642" cy="43465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h-TH"/>
          </a:p>
        </p:txBody>
      </p:sp>
      <p:sp>
        <p:nvSpPr>
          <p:cNvPr id="9" name="สี่เหลี่ยมผืนผ้า 8">
            <a:extLst>
              <a:ext uri="{FF2B5EF4-FFF2-40B4-BE49-F238E27FC236}">
                <a16:creationId xmlns:a16="http://schemas.microsoft.com/office/drawing/2014/main" xmlns="" id="{DC1810E2-5018-4025-8FC3-7977CF357587}"/>
              </a:ext>
            </a:extLst>
          </p:cNvPr>
          <p:cNvSpPr/>
          <p:nvPr/>
        </p:nvSpPr>
        <p:spPr>
          <a:xfrm>
            <a:off x="1090863" y="2197768"/>
            <a:ext cx="5197642" cy="434659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xmlns="" id="{4B452BF2-5ED9-44E3-AF16-B4C66B9D3D99}"/>
              </a:ext>
            </a:extLst>
          </p:cNvPr>
          <p:cNvSpPr/>
          <p:nvPr/>
        </p:nvSpPr>
        <p:spPr>
          <a:xfrm>
            <a:off x="1307796" y="513689"/>
            <a:ext cx="9961418" cy="1200329"/>
          </a:xfrm>
          <a:prstGeom prst="rect">
            <a:avLst/>
          </a:prstGeom>
          <a:solidFill>
            <a:schemeClr val="bg2"/>
          </a:solidFill>
        </p:spPr>
        <p:txBody>
          <a:bodyPr wrap="square">
            <a:spAutoFit/>
          </a:bodyPr>
          <a:lstStyle/>
          <a:p>
            <a:pPr algn="ctr"/>
            <a:r>
              <a:rPr lang="en-US" sz="3600" b="1" dirty="0">
                <a:latin typeface="Times New Roman" panose="02020603050405020304" pitchFamily="18" charset="0"/>
              </a:rPr>
              <a:t>3. Taxonomic Grouping of Industrial Microorganism</a:t>
            </a:r>
            <a:endParaRPr lang="th-TH" sz="3600" dirty="0"/>
          </a:p>
        </p:txBody>
      </p:sp>
      <p:sp>
        <p:nvSpPr>
          <p:cNvPr id="3" name="สี่เหลี่ยมผืนผ้า 2">
            <a:extLst>
              <a:ext uri="{FF2B5EF4-FFF2-40B4-BE49-F238E27FC236}">
                <a16:creationId xmlns:a16="http://schemas.microsoft.com/office/drawing/2014/main" xmlns="" id="{1E42842C-AE87-4D20-8828-5E7F4D4A01C1}"/>
              </a:ext>
            </a:extLst>
          </p:cNvPr>
          <p:cNvSpPr/>
          <p:nvPr/>
        </p:nvSpPr>
        <p:spPr>
          <a:xfrm>
            <a:off x="2182983" y="2607031"/>
            <a:ext cx="2016899" cy="523220"/>
          </a:xfrm>
          <a:prstGeom prst="rect">
            <a:avLst/>
          </a:prstGeom>
        </p:spPr>
        <p:txBody>
          <a:bodyPr wrap="none">
            <a:spAutoFit/>
          </a:bodyPr>
          <a:lstStyle/>
          <a:p>
            <a:r>
              <a:rPr lang="en-US" sz="2800" b="1" dirty="0">
                <a:latin typeface="Times New Roman" panose="02020603050405020304" pitchFamily="18" charset="0"/>
              </a:rPr>
              <a:t>3.1 Bacteria</a:t>
            </a:r>
            <a:endParaRPr lang="th-TH" sz="2800" dirty="0"/>
          </a:p>
        </p:txBody>
      </p:sp>
      <p:sp>
        <p:nvSpPr>
          <p:cNvPr id="5" name="สี่เหลี่ยมผืนผ้า 4">
            <a:extLst>
              <a:ext uri="{FF2B5EF4-FFF2-40B4-BE49-F238E27FC236}">
                <a16:creationId xmlns:a16="http://schemas.microsoft.com/office/drawing/2014/main" xmlns="" id="{7A786115-7239-4880-BBE8-D4767CBB5840}"/>
              </a:ext>
            </a:extLst>
          </p:cNvPr>
          <p:cNvSpPr/>
          <p:nvPr/>
        </p:nvSpPr>
        <p:spPr>
          <a:xfrm>
            <a:off x="1543341" y="3235768"/>
            <a:ext cx="4552659" cy="3108543"/>
          </a:xfrm>
          <a:prstGeom prst="rect">
            <a:avLst/>
          </a:prstGeom>
        </p:spPr>
        <p:txBody>
          <a:bodyPr wrap="square">
            <a:spAutoFit/>
          </a:bodyPr>
          <a:lstStyle/>
          <a:p>
            <a:r>
              <a:rPr lang="en-US" sz="2800" dirty="0"/>
              <a:t>3.1.1 The Proteobacteria</a:t>
            </a:r>
          </a:p>
          <a:p>
            <a:pPr lvl="1"/>
            <a:r>
              <a:rPr lang="en-US" sz="2800" dirty="0"/>
              <a:t>3.1.1.1 The Acetic Acid Bacteria</a:t>
            </a:r>
          </a:p>
          <a:p>
            <a:r>
              <a:rPr lang="en-US" sz="2800" dirty="0"/>
              <a:t>3.1.2 The Firmicutes</a:t>
            </a:r>
          </a:p>
          <a:p>
            <a:pPr lvl="1"/>
            <a:r>
              <a:rPr lang="en-US" sz="2800" dirty="0"/>
              <a:t>3.1.2.1 Spore forming firmicutes</a:t>
            </a:r>
          </a:p>
          <a:p>
            <a:pPr lvl="1"/>
            <a:r>
              <a:rPr lang="en-US" sz="2800" dirty="0"/>
              <a:t>3.1.2.2 Non-spore forming firmicutes</a:t>
            </a:r>
          </a:p>
          <a:p>
            <a:r>
              <a:rPr lang="en-US" sz="2800" dirty="0"/>
              <a:t>3.1.3 The Actinobacteria</a:t>
            </a:r>
          </a:p>
          <a:p>
            <a:pPr lvl="1"/>
            <a:r>
              <a:rPr lang="en-US" sz="2800" dirty="0"/>
              <a:t>3.1.3.1 The Actinomycetes</a:t>
            </a:r>
          </a:p>
        </p:txBody>
      </p:sp>
      <p:sp>
        <p:nvSpPr>
          <p:cNvPr id="7" name="สี่เหลี่ยมผืนผ้า 6">
            <a:extLst>
              <a:ext uri="{FF2B5EF4-FFF2-40B4-BE49-F238E27FC236}">
                <a16:creationId xmlns:a16="http://schemas.microsoft.com/office/drawing/2014/main" xmlns="" id="{221DC479-43AD-4A13-A036-0A4E527F35DC}"/>
              </a:ext>
            </a:extLst>
          </p:cNvPr>
          <p:cNvSpPr/>
          <p:nvPr/>
        </p:nvSpPr>
        <p:spPr>
          <a:xfrm>
            <a:off x="7503051" y="2607031"/>
            <a:ext cx="3127779" cy="523220"/>
          </a:xfrm>
          <a:prstGeom prst="rect">
            <a:avLst/>
          </a:prstGeom>
        </p:spPr>
        <p:txBody>
          <a:bodyPr wrap="none">
            <a:spAutoFit/>
          </a:bodyPr>
          <a:lstStyle/>
          <a:p>
            <a:r>
              <a:rPr lang="en-US" sz="2800" b="1" dirty="0">
                <a:latin typeface="Times New Roman" panose="02020603050405020304" pitchFamily="18" charset="0"/>
              </a:rPr>
              <a:t>3.2 </a:t>
            </a:r>
            <a:r>
              <a:rPr lang="en-US" sz="2800" b="1" dirty="0" err="1">
                <a:latin typeface="Times New Roman" panose="02020603050405020304" pitchFamily="18" charset="0"/>
              </a:rPr>
              <a:t>Eucarya</a:t>
            </a:r>
            <a:r>
              <a:rPr lang="en-US" sz="2800" b="1" dirty="0">
                <a:latin typeface="Times New Roman" panose="02020603050405020304" pitchFamily="18" charset="0"/>
              </a:rPr>
              <a:t>: Fungi</a:t>
            </a:r>
            <a:endParaRPr lang="th-TH" sz="2800" dirty="0"/>
          </a:p>
        </p:txBody>
      </p:sp>
      <p:sp>
        <p:nvSpPr>
          <p:cNvPr id="11" name="สี่เหลี่ยมผืนผ้า 10">
            <a:extLst>
              <a:ext uri="{FF2B5EF4-FFF2-40B4-BE49-F238E27FC236}">
                <a16:creationId xmlns:a16="http://schemas.microsoft.com/office/drawing/2014/main" xmlns="" id="{073ECD90-E824-4D6F-AFF5-0AAF1800831A}"/>
              </a:ext>
            </a:extLst>
          </p:cNvPr>
          <p:cNvSpPr/>
          <p:nvPr/>
        </p:nvSpPr>
        <p:spPr>
          <a:xfrm>
            <a:off x="7077946" y="3352299"/>
            <a:ext cx="2502608" cy="1815882"/>
          </a:xfrm>
          <a:prstGeom prst="rect">
            <a:avLst/>
          </a:prstGeom>
        </p:spPr>
        <p:txBody>
          <a:bodyPr wrap="none">
            <a:spAutoFit/>
          </a:bodyPr>
          <a:lstStyle/>
          <a:p>
            <a:r>
              <a:rPr lang="en-US" sz="2800" dirty="0"/>
              <a:t>3.2.1 Phycomycetes</a:t>
            </a:r>
          </a:p>
          <a:p>
            <a:r>
              <a:rPr lang="en-US" sz="2800" dirty="0"/>
              <a:t>3.2.2 Ascomycetes</a:t>
            </a:r>
          </a:p>
          <a:p>
            <a:r>
              <a:rPr lang="en-US" sz="2800" dirty="0"/>
              <a:t>3.2.3 Fungi </a:t>
            </a:r>
            <a:r>
              <a:rPr lang="en-US" sz="2800" dirty="0" err="1"/>
              <a:t>Imprfecti</a:t>
            </a:r>
            <a:endParaRPr lang="en-US" sz="2800" dirty="0"/>
          </a:p>
          <a:p>
            <a:r>
              <a:rPr lang="en-US" sz="2800" dirty="0"/>
              <a:t>3.2.4 Basidiomycetes</a:t>
            </a:r>
            <a:endParaRPr lang="th-TH" sz="2800" dirty="0"/>
          </a:p>
        </p:txBody>
      </p:sp>
    </p:spTree>
    <p:extLst>
      <p:ext uri="{BB962C8B-B14F-4D97-AF65-F5344CB8AC3E}">
        <p14:creationId xmlns:p14="http://schemas.microsoft.com/office/powerpoint/2010/main" val="35340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ผืนผ้า 7">
            <a:extLst>
              <a:ext uri="{FF2B5EF4-FFF2-40B4-BE49-F238E27FC236}">
                <a16:creationId xmlns:a16="http://schemas.microsoft.com/office/drawing/2014/main" xmlns="" id="{FB3E3DC1-CDCB-4008-976D-69A3EDA0091F}"/>
              </a:ext>
            </a:extLst>
          </p:cNvPr>
          <p:cNvSpPr/>
          <p:nvPr/>
        </p:nvSpPr>
        <p:spPr>
          <a:xfrm>
            <a:off x="3928702" y="308234"/>
            <a:ext cx="5015476" cy="646331"/>
          </a:xfrm>
          <a:prstGeom prst="rect">
            <a:avLst/>
          </a:prstGeom>
        </p:spPr>
        <p:txBody>
          <a:bodyPr wrap="none">
            <a:spAutoFit/>
          </a:bodyPr>
          <a:lstStyle/>
          <a:p>
            <a:r>
              <a:rPr lang="en-US" sz="3600" b="1" dirty="0">
                <a:latin typeface="Times New Roman" panose="02020603050405020304" pitchFamily="18" charset="0"/>
              </a:rPr>
              <a:t>3.1.1 The Proteobacteria</a:t>
            </a:r>
          </a:p>
        </p:txBody>
      </p:sp>
      <p:sp>
        <p:nvSpPr>
          <p:cNvPr id="9" name="สี่เหลี่ยมผืนผ้า 8">
            <a:extLst>
              <a:ext uri="{FF2B5EF4-FFF2-40B4-BE49-F238E27FC236}">
                <a16:creationId xmlns:a16="http://schemas.microsoft.com/office/drawing/2014/main" xmlns="" id="{4BAC5745-5E67-46D9-B63D-7FEC49B1BADC}"/>
              </a:ext>
            </a:extLst>
          </p:cNvPr>
          <p:cNvSpPr/>
          <p:nvPr/>
        </p:nvSpPr>
        <p:spPr>
          <a:xfrm>
            <a:off x="705853" y="2882304"/>
            <a:ext cx="11486147"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3.1.1.1 The Acetic Acid Bacteria</a:t>
            </a:r>
          </a:p>
        </p:txBody>
      </p:sp>
      <p:sp>
        <p:nvSpPr>
          <p:cNvPr id="10" name="สี่เหลี่ยมผืนผ้า 9">
            <a:extLst>
              <a:ext uri="{FF2B5EF4-FFF2-40B4-BE49-F238E27FC236}">
                <a16:creationId xmlns:a16="http://schemas.microsoft.com/office/drawing/2014/main" xmlns="" id="{804F540C-9255-4C96-BBD4-4AF329DCB0D0}"/>
              </a:ext>
            </a:extLst>
          </p:cNvPr>
          <p:cNvSpPr/>
          <p:nvPr/>
        </p:nvSpPr>
        <p:spPr>
          <a:xfrm>
            <a:off x="1124517" y="989303"/>
            <a:ext cx="10979288" cy="1815882"/>
          </a:xfrm>
          <a:prstGeom prst="rect">
            <a:avLst/>
          </a:prstGeom>
        </p:spPr>
        <p:txBody>
          <a:bodyPr wrap="none">
            <a:spAutoFit/>
          </a:bodyPr>
          <a:lstStyle/>
          <a:p>
            <a:pPr marL="342900" indent="-342900">
              <a:buFont typeface="Arial" panose="020B0604020202020204" pitchFamily="34" charset="0"/>
              <a:buChar char="•"/>
            </a:pPr>
            <a:r>
              <a:rPr lang="en-US" sz="2800" dirty="0"/>
              <a:t>All Proteobacteria are Gram-negative</a:t>
            </a:r>
          </a:p>
          <a:p>
            <a:pPr marL="285750" indent="-285750">
              <a:buFont typeface="Arial" panose="020B0604020202020204" pitchFamily="34" charset="0"/>
              <a:buChar char="•"/>
            </a:pPr>
            <a:r>
              <a:rPr lang="en-US" sz="2800" dirty="0"/>
              <a:t>Most members are facultatively or obligately anaerobic</a:t>
            </a:r>
          </a:p>
          <a:p>
            <a:pPr marL="285750" indent="-285750">
              <a:buFont typeface="Arial" panose="020B0604020202020204" pitchFamily="34" charset="0"/>
              <a:buChar char="•"/>
            </a:pPr>
            <a:r>
              <a:rPr lang="en-US" sz="2800" dirty="0"/>
              <a:t>Proteobacteria are divided into five groups: </a:t>
            </a:r>
            <a:r>
              <a:rPr lang="el-GR" sz="2800" dirty="0">
                <a:latin typeface="Calibri" panose="020F0502020204030204" pitchFamily="34" charset="0"/>
                <a:cs typeface="Calibri" panose="020F0502020204030204" pitchFamily="34" charset="0"/>
              </a:rPr>
              <a:t>α</a:t>
            </a:r>
            <a:r>
              <a:rPr lang="en-US" sz="2800" dirty="0"/>
              <a:t> (alpha), </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 </a:t>
            </a:r>
            <a:r>
              <a:rPr lang="en-US" sz="2800" dirty="0"/>
              <a:t>(beta), </a:t>
            </a:r>
            <a:r>
              <a:rPr lang="en-US" sz="2800" dirty="0">
                <a:latin typeface="Calibri" panose="020F0502020204030204" pitchFamily="34" charset="0"/>
                <a:cs typeface="Calibri" panose="020F0502020204030204" pitchFamily="34" charset="0"/>
              </a:rPr>
              <a:t>ɣ</a:t>
            </a:r>
            <a:r>
              <a:rPr lang="el-GR" sz="2800" dirty="0">
                <a:latin typeface="Calibri" panose="020F0502020204030204" pitchFamily="34" charset="0"/>
                <a:cs typeface="Calibri" panose="020F0502020204030204" pitchFamily="34" charset="0"/>
              </a:rPr>
              <a:t> </a:t>
            </a:r>
            <a:r>
              <a:rPr lang="en-US" sz="2800" dirty="0"/>
              <a:t>(gamma), </a:t>
            </a:r>
            <a:r>
              <a:rPr lang="el-GR" sz="2800" dirty="0">
                <a:latin typeface="Calibri" panose="020F0502020204030204" pitchFamily="34" charset="0"/>
                <a:cs typeface="Calibri" panose="020F0502020204030204" pitchFamily="34" charset="0"/>
              </a:rPr>
              <a:t>δ</a:t>
            </a:r>
            <a:r>
              <a:rPr lang="en-US" sz="2800" dirty="0"/>
              <a:t> (delta), </a:t>
            </a:r>
            <a:r>
              <a:rPr lang="en-US" sz="2800" dirty="0">
                <a:latin typeface="Calibri" panose="020F0502020204030204" pitchFamily="34" charset="0"/>
                <a:cs typeface="Calibri" panose="020F0502020204030204" pitchFamily="34" charset="0"/>
              </a:rPr>
              <a:t>ε </a:t>
            </a:r>
            <a:r>
              <a:rPr lang="en-US" sz="2800" dirty="0"/>
              <a:t>(epsilon)</a:t>
            </a:r>
            <a:endParaRPr lang="th-TH" sz="2800" dirty="0"/>
          </a:p>
          <a:p>
            <a:pPr marL="342900" indent="-342900">
              <a:buFont typeface="Arial" panose="020B0604020202020204" pitchFamily="34" charset="0"/>
              <a:buChar char="•"/>
            </a:pPr>
            <a:r>
              <a:rPr lang="en-US" sz="2800" dirty="0"/>
              <a:t>The industrially important members : </a:t>
            </a:r>
            <a:r>
              <a:rPr lang="en-US" sz="2800" i="1" dirty="0"/>
              <a:t>Acetobacter </a:t>
            </a:r>
            <a:r>
              <a:rPr lang="en-US" sz="2800" dirty="0"/>
              <a:t>and </a:t>
            </a:r>
            <a:r>
              <a:rPr lang="en-US" sz="2800" i="1" dirty="0" err="1"/>
              <a:t>Gluconobacter</a:t>
            </a:r>
            <a:endParaRPr lang="th-TH" sz="2800" i="1" dirty="0"/>
          </a:p>
        </p:txBody>
      </p:sp>
      <p:sp>
        <p:nvSpPr>
          <p:cNvPr id="13" name="สี่เหลี่ยมผืนผ้า 12">
            <a:extLst>
              <a:ext uri="{FF2B5EF4-FFF2-40B4-BE49-F238E27FC236}">
                <a16:creationId xmlns:a16="http://schemas.microsoft.com/office/drawing/2014/main" xmlns="" id="{54C951C2-2919-4E70-933D-EC4BB5D9AE10}"/>
              </a:ext>
            </a:extLst>
          </p:cNvPr>
          <p:cNvSpPr/>
          <p:nvPr/>
        </p:nvSpPr>
        <p:spPr>
          <a:xfrm>
            <a:off x="1920720" y="6153706"/>
            <a:ext cx="3855543" cy="461665"/>
          </a:xfrm>
          <a:prstGeom prst="rect">
            <a:avLst/>
          </a:prstGeom>
        </p:spPr>
        <p:txBody>
          <a:bodyPr wrap="none">
            <a:spAutoFit/>
          </a:bodyPr>
          <a:lstStyle/>
          <a:p>
            <a:r>
              <a:rPr lang="en-US" sz="2400" dirty="0"/>
              <a:t>Acetobacter (peritrichously flagellated) </a:t>
            </a:r>
            <a:endParaRPr lang="th-TH" sz="2400" dirty="0"/>
          </a:p>
        </p:txBody>
      </p:sp>
      <p:pic>
        <p:nvPicPr>
          <p:cNvPr id="5124" name="Picture 4" descr="à¸à¸¥à¸à¸²à¸£à¸à¹à¸à¸«à¸²à¸£à¸¹à¸à¸ à¸²à¸à¸ªà¸³à¸«à¸£à¸±à¸ Gluconobacter">
            <a:extLst>
              <a:ext uri="{FF2B5EF4-FFF2-40B4-BE49-F238E27FC236}">
                <a16:creationId xmlns:a16="http://schemas.microsoft.com/office/drawing/2014/main" xmlns="" id="{E1C118A5-7F3A-4C80-8742-54991D2F9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094" y="4477349"/>
            <a:ext cx="2108175" cy="157909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à¸£à¸¹à¸à¸ à¸²à¸à¸à¸µà¹à¹à¸à¸µà¹à¸¢à¸§à¸à¹à¸­à¸">
            <a:extLst>
              <a:ext uri="{FF2B5EF4-FFF2-40B4-BE49-F238E27FC236}">
                <a16:creationId xmlns:a16="http://schemas.microsoft.com/office/drawing/2014/main" xmlns="" id="{A22A4457-A4D7-4CA9-A7A0-384ECE615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284" y="4453003"/>
            <a:ext cx="2108175" cy="1569419"/>
          </a:xfrm>
          <a:prstGeom prst="rect">
            <a:avLst/>
          </a:prstGeom>
          <a:noFill/>
          <a:extLst>
            <a:ext uri="{909E8E84-426E-40DD-AFC4-6F175D3DCCD1}">
              <a14:hiddenFill xmlns:a14="http://schemas.microsoft.com/office/drawing/2010/main">
                <a:solidFill>
                  <a:srgbClr val="FFFFFF"/>
                </a:solidFill>
              </a14:hiddenFill>
            </a:ext>
          </a:extLst>
        </p:spPr>
      </p:pic>
      <p:sp>
        <p:nvSpPr>
          <p:cNvPr id="14" name="สี่เหลี่ยมผืนผ้า 13">
            <a:extLst>
              <a:ext uri="{FF2B5EF4-FFF2-40B4-BE49-F238E27FC236}">
                <a16:creationId xmlns:a16="http://schemas.microsoft.com/office/drawing/2014/main" xmlns="" id="{200C0739-FC54-4366-93AF-709DB2CBE4D5}"/>
              </a:ext>
            </a:extLst>
          </p:cNvPr>
          <p:cNvSpPr/>
          <p:nvPr/>
        </p:nvSpPr>
        <p:spPr>
          <a:xfrm>
            <a:off x="7106924" y="6153705"/>
            <a:ext cx="3475631" cy="461665"/>
          </a:xfrm>
          <a:prstGeom prst="rect">
            <a:avLst/>
          </a:prstGeom>
        </p:spPr>
        <p:txBody>
          <a:bodyPr wrap="none">
            <a:spAutoFit/>
          </a:bodyPr>
          <a:lstStyle/>
          <a:p>
            <a:r>
              <a:rPr lang="en-US" sz="2400" dirty="0" err="1"/>
              <a:t>Gluconobacter</a:t>
            </a:r>
            <a:r>
              <a:rPr lang="en-US" sz="2400" dirty="0"/>
              <a:t> (polarly flagellated)</a:t>
            </a:r>
            <a:endParaRPr lang="th-TH" sz="2400" dirty="0"/>
          </a:p>
        </p:txBody>
      </p:sp>
      <p:sp>
        <p:nvSpPr>
          <p:cNvPr id="16" name="สี่เหลี่ยมผืนผ้า 15">
            <a:extLst>
              <a:ext uri="{FF2B5EF4-FFF2-40B4-BE49-F238E27FC236}">
                <a16:creationId xmlns:a16="http://schemas.microsoft.com/office/drawing/2014/main" xmlns="" id="{AD1D1C3C-853A-4293-8953-589A7462493C}"/>
              </a:ext>
            </a:extLst>
          </p:cNvPr>
          <p:cNvSpPr/>
          <p:nvPr/>
        </p:nvSpPr>
        <p:spPr>
          <a:xfrm>
            <a:off x="1744256" y="3467079"/>
            <a:ext cx="9982523" cy="954107"/>
          </a:xfrm>
          <a:prstGeom prst="rect">
            <a:avLst/>
          </a:prstGeom>
        </p:spPr>
        <p:txBody>
          <a:bodyPr wrap="square">
            <a:spAutoFit/>
          </a:bodyPr>
          <a:lstStyle/>
          <a:p>
            <a:pPr marL="285750" indent="-285750">
              <a:buFont typeface="Arial" panose="020B0604020202020204" pitchFamily="34" charset="0"/>
              <a:buChar char="•"/>
            </a:pPr>
            <a:r>
              <a:rPr lang="en-US" sz="2800" dirty="0"/>
              <a:t>They stand acid conditions of pH 5.0 or lower</a:t>
            </a:r>
          </a:p>
          <a:p>
            <a:pPr marL="285750" indent="-285750">
              <a:buFont typeface="Arial" panose="020B0604020202020204" pitchFamily="34" charset="0"/>
              <a:buChar char="•"/>
            </a:pPr>
            <a:r>
              <a:rPr lang="en-US" sz="2800" dirty="0"/>
              <a:t>They carry out incomplete oxidation of alcohol leading to the production of acetic acid</a:t>
            </a:r>
            <a:endParaRPr lang="th-TH" sz="2800" dirty="0"/>
          </a:p>
        </p:txBody>
      </p:sp>
    </p:spTree>
    <p:extLst>
      <p:ext uri="{BB962C8B-B14F-4D97-AF65-F5344CB8AC3E}">
        <p14:creationId xmlns:p14="http://schemas.microsoft.com/office/powerpoint/2010/main" val="306616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xmlns="" id="{36F083EF-C34F-4F45-BE92-0AC919F19B26}"/>
              </a:ext>
            </a:extLst>
          </p:cNvPr>
          <p:cNvSpPr/>
          <p:nvPr/>
        </p:nvSpPr>
        <p:spPr>
          <a:xfrm>
            <a:off x="3024241" y="501134"/>
            <a:ext cx="7144648"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Products from Acetic Acid Bacteria</a:t>
            </a:r>
            <a:endParaRPr lang="th-TH" sz="3600" b="1" dirty="0">
              <a:latin typeface="Times New Roman" panose="02020603050405020304" pitchFamily="18" charset="0"/>
            </a:endParaRPr>
          </a:p>
        </p:txBody>
      </p:sp>
      <p:pic>
        <p:nvPicPr>
          <p:cNvPr id="6" name="รูปภาพ 5">
            <a:extLst>
              <a:ext uri="{FF2B5EF4-FFF2-40B4-BE49-F238E27FC236}">
                <a16:creationId xmlns:a16="http://schemas.microsoft.com/office/drawing/2014/main" xmlns="" id="{002E7F6F-FEDC-43E8-B9CA-65E139758DE8}"/>
              </a:ext>
            </a:extLst>
          </p:cNvPr>
          <p:cNvPicPr>
            <a:picLocks noChangeAspect="1"/>
          </p:cNvPicPr>
          <p:nvPr/>
        </p:nvPicPr>
        <p:blipFill>
          <a:blip r:embed="rId2"/>
          <a:stretch>
            <a:fillRect/>
          </a:stretch>
        </p:blipFill>
        <p:spPr>
          <a:xfrm>
            <a:off x="1016387" y="3831109"/>
            <a:ext cx="5063569" cy="2848258"/>
          </a:xfrm>
          <a:prstGeom prst="rect">
            <a:avLst/>
          </a:prstGeom>
        </p:spPr>
      </p:pic>
      <p:sp>
        <p:nvSpPr>
          <p:cNvPr id="7" name="สี่เหลี่ยมผืนผ้า 6">
            <a:extLst>
              <a:ext uri="{FF2B5EF4-FFF2-40B4-BE49-F238E27FC236}">
                <a16:creationId xmlns:a16="http://schemas.microsoft.com/office/drawing/2014/main" xmlns="" id="{F04EA3F7-29D1-4BBA-AF00-DC61FE9CC46F}"/>
              </a:ext>
            </a:extLst>
          </p:cNvPr>
          <p:cNvSpPr/>
          <p:nvPr/>
        </p:nvSpPr>
        <p:spPr>
          <a:xfrm>
            <a:off x="1016387" y="1147465"/>
            <a:ext cx="6507360" cy="3108543"/>
          </a:xfrm>
          <a:prstGeom prst="rect">
            <a:avLst/>
          </a:prstGeom>
        </p:spPr>
        <p:txBody>
          <a:bodyPr wrap="square">
            <a:spAutoFit/>
          </a:bodyPr>
          <a:lstStyle/>
          <a:p>
            <a:pPr marL="457200" indent="-457200">
              <a:buFont typeface="+mj-lt"/>
              <a:buAutoNum type="arabicPeriod"/>
            </a:pPr>
            <a:r>
              <a:rPr lang="en-US" sz="2800" dirty="0"/>
              <a:t>Production of </a:t>
            </a:r>
            <a:r>
              <a:rPr lang="en-US" sz="2800" dirty="0" err="1"/>
              <a:t>glucoronic</a:t>
            </a:r>
            <a:r>
              <a:rPr lang="en-US" sz="2800" dirty="0"/>
              <a:t> acid from glucose</a:t>
            </a:r>
          </a:p>
          <a:p>
            <a:pPr marL="457200" indent="-457200">
              <a:buFont typeface="+mj-lt"/>
              <a:buAutoNum type="arabicPeriod"/>
            </a:pPr>
            <a:r>
              <a:rPr lang="en-US" sz="2800" dirty="0"/>
              <a:t>Production of </a:t>
            </a:r>
            <a:r>
              <a:rPr lang="en-US" sz="2800" dirty="0" err="1"/>
              <a:t>arabonic</a:t>
            </a:r>
            <a:r>
              <a:rPr lang="en-US" sz="2800" dirty="0"/>
              <a:t> acid from arabinose</a:t>
            </a:r>
          </a:p>
          <a:p>
            <a:pPr marL="457200" indent="-457200">
              <a:buFont typeface="+mj-lt"/>
              <a:buAutoNum type="arabicPeriod"/>
            </a:pPr>
            <a:r>
              <a:rPr lang="en-US" sz="2800" dirty="0"/>
              <a:t>Production of </a:t>
            </a:r>
            <a:r>
              <a:rPr lang="en-US" sz="2800" dirty="0" err="1"/>
              <a:t>galactonic</a:t>
            </a:r>
            <a:r>
              <a:rPr lang="en-US" sz="2800" dirty="0"/>
              <a:t> </a:t>
            </a:r>
            <a:r>
              <a:rPr lang="en-US" sz="2800" dirty="0" err="1"/>
              <a:t>aicd</a:t>
            </a:r>
            <a:r>
              <a:rPr lang="en-US" sz="2800" dirty="0"/>
              <a:t> from galactose</a:t>
            </a:r>
            <a:endParaRPr lang="th-TH" sz="2800" dirty="0"/>
          </a:p>
          <a:p>
            <a:pPr marL="457200" indent="-457200">
              <a:buFont typeface="+mj-lt"/>
              <a:buAutoNum type="arabicPeriod"/>
            </a:pPr>
            <a:r>
              <a:rPr lang="en-US" sz="2800" dirty="0"/>
              <a:t>Production of sorbose from sorbitol</a:t>
            </a:r>
          </a:p>
          <a:p>
            <a:pPr marL="457200" indent="-457200">
              <a:buFont typeface="+mj-lt"/>
              <a:buAutoNum type="arabicPeriod"/>
            </a:pPr>
            <a:r>
              <a:rPr lang="en-US" sz="2800" dirty="0"/>
              <a:t>Produce pure cellulose</a:t>
            </a:r>
          </a:p>
          <a:p>
            <a:pPr marL="457200" indent="-457200">
              <a:buFont typeface="+mj-lt"/>
              <a:buAutoNum type="arabicPeriod"/>
            </a:pPr>
            <a:r>
              <a:rPr lang="en-US" sz="2800" dirty="0"/>
              <a:t>Production of acetic acid or vinegar</a:t>
            </a:r>
            <a:endParaRPr lang="th-TH" sz="2800" dirty="0"/>
          </a:p>
          <a:p>
            <a:pPr marL="457200" indent="-457200">
              <a:buFont typeface="+mj-lt"/>
              <a:buAutoNum type="arabicPeriod"/>
            </a:pPr>
            <a:endParaRPr lang="th-TH" sz="2800" dirty="0"/>
          </a:p>
        </p:txBody>
      </p:sp>
      <p:pic>
        <p:nvPicPr>
          <p:cNvPr id="13" name="รูปภาพ 12">
            <a:extLst>
              <a:ext uri="{FF2B5EF4-FFF2-40B4-BE49-F238E27FC236}">
                <a16:creationId xmlns:a16="http://schemas.microsoft.com/office/drawing/2014/main" xmlns="" id="{1B4097AE-0ACB-4394-9D40-3D0134193774}"/>
              </a:ext>
            </a:extLst>
          </p:cNvPr>
          <p:cNvPicPr>
            <a:picLocks noChangeAspect="1"/>
          </p:cNvPicPr>
          <p:nvPr/>
        </p:nvPicPr>
        <p:blipFill>
          <a:blip r:embed="rId3"/>
          <a:stretch>
            <a:fillRect/>
          </a:stretch>
        </p:blipFill>
        <p:spPr>
          <a:xfrm>
            <a:off x="6596565" y="1409779"/>
            <a:ext cx="5338761" cy="5269588"/>
          </a:xfrm>
          <a:prstGeom prst="rect">
            <a:avLst/>
          </a:prstGeom>
        </p:spPr>
      </p:pic>
    </p:spTree>
    <p:extLst>
      <p:ext uri="{BB962C8B-B14F-4D97-AF65-F5344CB8AC3E}">
        <p14:creationId xmlns:p14="http://schemas.microsoft.com/office/powerpoint/2010/main" val="338419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2A1264E9-CA8C-49EA-9DC8-28AA752CA6AB}"/>
              </a:ext>
            </a:extLst>
          </p:cNvPr>
          <p:cNvSpPr/>
          <p:nvPr/>
        </p:nvSpPr>
        <p:spPr>
          <a:xfrm>
            <a:off x="4436544" y="225231"/>
            <a:ext cx="4228722"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3.1.2 The Firmicutes</a:t>
            </a:r>
          </a:p>
        </p:txBody>
      </p:sp>
      <p:sp>
        <p:nvSpPr>
          <p:cNvPr id="3" name="สี่เหลี่ยมผืนผ้า 2">
            <a:extLst>
              <a:ext uri="{FF2B5EF4-FFF2-40B4-BE49-F238E27FC236}">
                <a16:creationId xmlns:a16="http://schemas.microsoft.com/office/drawing/2014/main" xmlns="" id="{6C46EAED-9885-4037-B4D7-2085C564B53D}"/>
              </a:ext>
            </a:extLst>
          </p:cNvPr>
          <p:cNvSpPr/>
          <p:nvPr/>
        </p:nvSpPr>
        <p:spPr>
          <a:xfrm>
            <a:off x="960661" y="937640"/>
            <a:ext cx="10270677" cy="2246769"/>
          </a:xfrm>
          <a:prstGeom prst="rect">
            <a:avLst/>
          </a:prstGeom>
        </p:spPr>
        <p:txBody>
          <a:bodyPr wrap="square">
            <a:spAutoFit/>
          </a:bodyPr>
          <a:lstStyle/>
          <a:p>
            <a:pPr marL="285750" indent="-285750">
              <a:buFont typeface="Arial" panose="020B0604020202020204" pitchFamily="34" charset="0"/>
              <a:buChar char="•"/>
            </a:pPr>
            <a:r>
              <a:rPr lang="en-US" sz="2800" dirty="0"/>
              <a:t>All Firmicutes are Gram-positive</a:t>
            </a:r>
          </a:p>
          <a:p>
            <a:pPr marL="285750" indent="-285750">
              <a:buFont typeface="Arial" panose="020B0604020202020204" pitchFamily="34" charset="0"/>
              <a:buChar char="•"/>
            </a:pPr>
            <a:r>
              <a:rPr lang="en-US" sz="2800" dirty="0"/>
              <a:t>The industrially important members are divided into three major groups: </a:t>
            </a:r>
          </a:p>
          <a:p>
            <a:pPr marL="914400" lvl="1" indent="-457200">
              <a:buFont typeface="+mj-lt"/>
              <a:buAutoNum type="arabicPeriod"/>
            </a:pPr>
            <a:r>
              <a:rPr lang="en-US" sz="2800" dirty="0"/>
              <a:t>Spore-forming firmicutes </a:t>
            </a:r>
          </a:p>
          <a:p>
            <a:pPr marL="914400" lvl="1" indent="-457200">
              <a:buFont typeface="+mj-lt"/>
              <a:buAutoNum type="arabicPeriod"/>
            </a:pPr>
            <a:r>
              <a:rPr lang="en-US" sz="2800" dirty="0"/>
              <a:t>Non-spore forming firmicutes</a:t>
            </a:r>
          </a:p>
          <a:p>
            <a:pPr marL="914400" lvl="1" indent="-457200">
              <a:buFont typeface="+mj-lt"/>
              <a:buAutoNum type="arabicPeriod"/>
            </a:pPr>
            <a:r>
              <a:rPr lang="en-US" sz="2800" dirty="0"/>
              <a:t>Wall-less (this group contains pathogens and no industrial organisms.)</a:t>
            </a:r>
            <a:endParaRPr lang="th-TH" sz="2800" dirty="0"/>
          </a:p>
        </p:txBody>
      </p:sp>
      <p:sp>
        <p:nvSpPr>
          <p:cNvPr id="4" name="สี่เหลี่ยมผืนผ้า 3">
            <a:extLst>
              <a:ext uri="{FF2B5EF4-FFF2-40B4-BE49-F238E27FC236}">
                <a16:creationId xmlns:a16="http://schemas.microsoft.com/office/drawing/2014/main" xmlns="" id="{F09FCA3F-D567-40D8-883B-EFC20815E1BC}"/>
              </a:ext>
            </a:extLst>
          </p:cNvPr>
          <p:cNvSpPr/>
          <p:nvPr/>
        </p:nvSpPr>
        <p:spPr>
          <a:xfrm>
            <a:off x="694083" y="3276742"/>
            <a:ext cx="11497917"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3.1.2.1 Spore forming firmicutes</a:t>
            </a:r>
          </a:p>
        </p:txBody>
      </p:sp>
      <p:sp>
        <p:nvSpPr>
          <p:cNvPr id="5" name="สี่เหลี่ยมผืนผ้า 4">
            <a:extLst>
              <a:ext uri="{FF2B5EF4-FFF2-40B4-BE49-F238E27FC236}">
                <a16:creationId xmlns:a16="http://schemas.microsoft.com/office/drawing/2014/main" xmlns="" id="{F815F20C-AB13-45C7-88BC-777F280EB8DF}"/>
              </a:ext>
            </a:extLst>
          </p:cNvPr>
          <p:cNvSpPr/>
          <p:nvPr/>
        </p:nvSpPr>
        <p:spPr>
          <a:xfrm>
            <a:off x="960661" y="3953850"/>
            <a:ext cx="11626253" cy="523220"/>
          </a:xfrm>
          <a:prstGeom prst="rect">
            <a:avLst/>
          </a:prstGeom>
        </p:spPr>
        <p:txBody>
          <a:bodyPr wrap="square">
            <a:spAutoFit/>
          </a:bodyPr>
          <a:lstStyle/>
          <a:p>
            <a:r>
              <a:rPr lang="en-US" sz="2800" dirty="0"/>
              <a:t>The group is divided into two: </a:t>
            </a:r>
            <a:r>
              <a:rPr lang="en-US" sz="2800" i="1" dirty="0"/>
              <a:t>Bacillus </a:t>
            </a:r>
            <a:r>
              <a:rPr lang="en-US" sz="2800" i="1" dirty="0" err="1"/>
              <a:t>spp</a:t>
            </a:r>
            <a:r>
              <a:rPr lang="en-US" sz="2800" dirty="0"/>
              <a:t>, which are aerobic and </a:t>
            </a:r>
            <a:r>
              <a:rPr lang="en-US" sz="2800" i="1" dirty="0"/>
              <a:t>Clostridium </a:t>
            </a:r>
            <a:r>
              <a:rPr lang="en-US" sz="2800" i="1" dirty="0" err="1"/>
              <a:t>spp</a:t>
            </a:r>
            <a:r>
              <a:rPr lang="en-US" sz="2800" i="1" dirty="0"/>
              <a:t> </a:t>
            </a:r>
            <a:r>
              <a:rPr lang="en-US" sz="2800" dirty="0"/>
              <a:t>which are anaerobic.</a:t>
            </a:r>
            <a:endParaRPr lang="th-TH" sz="2800" dirty="0"/>
          </a:p>
        </p:txBody>
      </p:sp>
      <p:sp>
        <p:nvSpPr>
          <p:cNvPr id="6" name="สี่เหลี่ยมผืนผ้า 5">
            <a:extLst>
              <a:ext uri="{FF2B5EF4-FFF2-40B4-BE49-F238E27FC236}">
                <a16:creationId xmlns:a16="http://schemas.microsoft.com/office/drawing/2014/main" xmlns="" id="{BA3995E8-72EC-4BA2-A78E-1F85BF351B52}"/>
              </a:ext>
            </a:extLst>
          </p:cNvPr>
          <p:cNvSpPr/>
          <p:nvPr/>
        </p:nvSpPr>
        <p:spPr>
          <a:xfrm>
            <a:off x="960661" y="4543876"/>
            <a:ext cx="10119350" cy="523220"/>
          </a:xfrm>
          <a:prstGeom prst="rect">
            <a:avLst/>
          </a:prstGeom>
        </p:spPr>
        <p:txBody>
          <a:bodyPr wrap="square">
            <a:spAutoFit/>
          </a:bodyPr>
          <a:lstStyle/>
          <a:p>
            <a:pPr marL="342900" indent="-342900">
              <a:buFont typeface="Arial" panose="020B0604020202020204" pitchFamily="34" charset="0"/>
              <a:buChar char="•"/>
            </a:pPr>
            <a:r>
              <a:rPr lang="en-US" sz="2800" i="1" dirty="0"/>
              <a:t>Bacillus </a:t>
            </a:r>
            <a:r>
              <a:rPr lang="en-US" sz="2800" i="1" dirty="0" err="1"/>
              <a:t>spp</a:t>
            </a:r>
            <a:r>
              <a:rPr lang="en-US" sz="2800" i="1" dirty="0"/>
              <a:t> </a:t>
            </a:r>
            <a:r>
              <a:rPr lang="en-US" sz="2800" dirty="0"/>
              <a:t>are sometimes used in enzyme and insecticide production</a:t>
            </a:r>
            <a:endParaRPr lang="th-TH" sz="2800" dirty="0"/>
          </a:p>
        </p:txBody>
      </p:sp>
      <p:sp>
        <p:nvSpPr>
          <p:cNvPr id="7" name="สี่เหลี่ยมผืนผ้า 6">
            <a:extLst>
              <a:ext uri="{FF2B5EF4-FFF2-40B4-BE49-F238E27FC236}">
                <a16:creationId xmlns:a16="http://schemas.microsoft.com/office/drawing/2014/main" xmlns="" id="{8D61ADF2-4738-4593-B06D-8B7E6D60C262}"/>
              </a:ext>
            </a:extLst>
          </p:cNvPr>
          <p:cNvSpPr/>
          <p:nvPr/>
        </p:nvSpPr>
        <p:spPr>
          <a:xfrm>
            <a:off x="1989191" y="5005541"/>
            <a:ext cx="6127866" cy="954107"/>
          </a:xfrm>
          <a:prstGeom prst="rect">
            <a:avLst/>
          </a:prstGeom>
        </p:spPr>
        <p:txBody>
          <a:bodyPr wrap="square">
            <a:spAutoFit/>
          </a:bodyPr>
          <a:lstStyle/>
          <a:p>
            <a:r>
              <a:rPr lang="en-US" sz="2800" i="1" dirty="0"/>
              <a:t>B. </a:t>
            </a:r>
            <a:r>
              <a:rPr lang="en-US" sz="2800" i="1" dirty="0" err="1"/>
              <a:t>papilliae</a:t>
            </a:r>
            <a:r>
              <a:rPr lang="en-US" sz="2800" i="1" dirty="0"/>
              <a:t> </a:t>
            </a:r>
            <a:r>
              <a:rPr lang="en-US" sz="2800" dirty="0"/>
              <a:t>infects and kills the larvae of the beetles</a:t>
            </a:r>
          </a:p>
          <a:p>
            <a:r>
              <a:rPr lang="en-US" sz="2800" i="1" dirty="0"/>
              <a:t>B. thuringiensis </a:t>
            </a:r>
            <a:r>
              <a:rPr lang="en-US" sz="2800" dirty="0"/>
              <a:t>is used against mosquitoes </a:t>
            </a:r>
            <a:endParaRPr lang="th-TH" sz="2800" dirty="0"/>
          </a:p>
        </p:txBody>
      </p:sp>
      <p:sp>
        <p:nvSpPr>
          <p:cNvPr id="9" name="สี่เหลี่ยมผืนผ้า 8">
            <a:extLst>
              <a:ext uri="{FF2B5EF4-FFF2-40B4-BE49-F238E27FC236}">
                <a16:creationId xmlns:a16="http://schemas.microsoft.com/office/drawing/2014/main" xmlns="" id="{8DED8831-700D-49BA-866B-103E06F607CC}"/>
              </a:ext>
            </a:extLst>
          </p:cNvPr>
          <p:cNvSpPr/>
          <p:nvPr/>
        </p:nvSpPr>
        <p:spPr>
          <a:xfrm>
            <a:off x="960661" y="5836538"/>
            <a:ext cx="9601066" cy="523220"/>
          </a:xfrm>
          <a:prstGeom prst="rect">
            <a:avLst/>
          </a:prstGeom>
        </p:spPr>
        <p:txBody>
          <a:bodyPr wrap="square">
            <a:spAutoFit/>
          </a:bodyPr>
          <a:lstStyle/>
          <a:p>
            <a:pPr marL="342900" indent="-342900">
              <a:buFont typeface="Arial" panose="020B0604020202020204" pitchFamily="34" charset="0"/>
              <a:buChar char="•"/>
            </a:pPr>
            <a:r>
              <a:rPr lang="en-US" sz="2800" dirty="0"/>
              <a:t>Clostridia on the other hand are mainly pathogens of humans and animals</a:t>
            </a:r>
            <a:endParaRPr lang="th-TH" sz="2800" dirty="0"/>
          </a:p>
        </p:txBody>
      </p:sp>
    </p:spTree>
    <p:extLst>
      <p:ext uri="{BB962C8B-B14F-4D97-AF65-F5344CB8AC3E}">
        <p14:creationId xmlns:p14="http://schemas.microsoft.com/office/powerpoint/2010/main" val="386412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13E3E86D-3063-4549-ABF0-9B746DED8255}"/>
              </a:ext>
            </a:extLst>
          </p:cNvPr>
          <p:cNvSpPr/>
          <p:nvPr/>
        </p:nvSpPr>
        <p:spPr>
          <a:xfrm>
            <a:off x="714542" y="192198"/>
            <a:ext cx="11499659"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3.1.2.2 Non-spore forming firmicutes</a:t>
            </a:r>
          </a:p>
        </p:txBody>
      </p:sp>
      <p:sp>
        <p:nvSpPr>
          <p:cNvPr id="3" name="สี่เหลี่ยมผืนผ้า 2">
            <a:extLst>
              <a:ext uri="{FF2B5EF4-FFF2-40B4-BE49-F238E27FC236}">
                <a16:creationId xmlns:a16="http://schemas.microsoft.com/office/drawing/2014/main" xmlns="" id="{1CDDAF83-E39A-49E8-BE0C-6278721CB616}"/>
              </a:ext>
            </a:extLst>
          </p:cNvPr>
          <p:cNvSpPr/>
          <p:nvPr/>
        </p:nvSpPr>
        <p:spPr>
          <a:xfrm>
            <a:off x="776180" y="1383745"/>
            <a:ext cx="11438021" cy="5262979"/>
          </a:xfrm>
          <a:prstGeom prst="rect">
            <a:avLst/>
          </a:prstGeom>
        </p:spPr>
        <p:txBody>
          <a:bodyPr wrap="square">
            <a:spAutoFit/>
          </a:bodyPr>
          <a:lstStyle/>
          <a:p>
            <a:r>
              <a:rPr lang="en-US" sz="2800" b="1" dirty="0"/>
              <a:t>The Lactic Acid Bacteria : </a:t>
            </a:r>
          </a:p>
          <a:p>
            <a:pPr marL="342900" indent="-342900">
              <a:buFont typeface="Arial" panose="020B0604020202020204" pitchFamily="34" charset="0"/>
              <a:buChar char="•"/>
            </a:pPr>
            <a:r>
              <a:rPr lang="en-US" sz="2800" dirty="0"/>
              <a:t>Shape: Rods or cocci</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Genera: </a:t>
            </a:r>
            <a:r>
              <a:rPr lang="en-US" sz="2800" i="1" dirty="0"/>
              <a:t>Enterococcus, Lactobacillus, Lactococcus, </a:t>
            </a:r>
            <a:r>
              <a:rPr lang="en-US" sz="2800" i="1" dirty="0" err="1"/>
              <a:t>Leuconostoc</a:t>
            </a:r>
            <a:r>
              <a:rPr lang="en-US" sz="2800" i="1" dirty="0"/>
              <a:t>, </a:t>
            </a:r>
            <a:r>
              <a:rPr lang="en-US" sz="2800" i="1" dirty="0" err="1"/>
              <a:t>Pediococcus</a:t>
            </a:r>
            <a:r>
              <a:rPr lang="en-US" sz="2800" i="1" dirty="0"/>
              <a:t> and Streptococcus</a:t>
            </a:r>
          </a:p>
          <a:p>
            <a:pPr marL="342900" indent="-342900">
              <a:buFont typeface="Arial" panose="020B0604020202020204" pitchFamily="34" charset="0"/>
              <a:buChar char="•"/>
            </a:pPr>
            <a:r>
              <a:rPr lang="en-US" sz="2800" dirty="0"/>
              <a:t>Lactic acid bacteria are divided into two major groups: </a:t>
            </a:r>
          </a:p>
          <a:p>
            <a:pPr marL="914400" lvl="1" indent="-457200">
              <a:buFont typeface="+mj-lt"/>
              <a:buAutoNum type="arabicPeriod"/>
            </a:pPr>
            <a:r>
              <a:rPr lang="en-US" sz="2800" b="1" dirty="0"/>
              <a:t>The homofermentative group</a:t>
            </a:r>
            <a:r>
              <a:rPr lang="en-US" sz="2800" dirty="0"/>
              <a:t>, which produce lactic acid as the sole product of the fermentation of sugars,</a:t>
            </a:r>
          </a:p>
          <a:p>
            <a:pPr marL="914400" lvl="1" indent="-457200">
              <a:buFont typeface="+mj-lt"/>
              <a:buAutoNum type="arabicPeriod"/>
            </a:pPr>
            <a:r>
              <a:rPr lang="en-US" sz="2800" dirty="0"/>
              <a:t> </a:t>
            </a:r>
            <a:r>
              <a:rPr lang="en-US" sz="2800" b="1" dirty="0"/>
              <a:t>The heterofermentative group</a:t>
            </a:r>
            <a:r>
              <a:rPr lang="en-US" sz="2800" dirty="0"/>
              <a:t>, which produce ethanol, as well as CO</a:t>
            </a:r>
            <a:r>
              <a:rPr lang="en-US" sz="2800" baseline="-25000" dirty="0"/>
              <a:t>2</a:t>
            </a:r>
            <a:r>
              <a:rPr lang="en-US" sz="2800" dirty="0"/>
              <a:t>.</a:t>
            </a:r>
            <a:endParaRPr lang="th-TH" sz="2800" dirty="0"/>
          </a:p>
        </p:txBody>
      </p:sp>
      <p:sp>
        <p:nvSpPr>
          <p:cNvPr id="4" name="สี่เหลี่ยมผืนผ้า 3">
            <a:extLst>
              <a:ext uri="{FF2B5EF4-FFF2-40B4-BE49-F238E27FC236}">
                <a16:creationId xmlns:a16="http://schemas.microsoft.com/office/drawing/2014/main" xmlns="" id="{52E7AFB7-8D2C-4F4B-8402-DF5CBA6ABBC5}"/>
              </a:ext>
            </a:extLst>
          </p:cNvPr>
          <p:cNvSpPr/>
          <p:nvPr/>
        </p:nvSpPr>
        <p:spPr>
          <a:xfrm>
            <a:off x="1700463" y="860525"/>
            <a:ext cx="10058400" cy="523220"/>
          </a:xfrm>
          <a:prstGeom prst="rect">
            <a:avLst/>
          </a:prstGeom>
        </p:spPr>
        <p:txBody>
          <a:bodyPr wrap="square">
            <a:spAutoFit/>
          </a:bodyPr>
          <a:lstStyle/>
          <a:p>
            <a:r>
              <a:rPr lang="en-US" sz="2800" dirty="0"/>
              <a:t>The firmicutes group are very important in industry as they contain the lactic acid bacteria </a:t>
            </a:r>
            <a:endParaRPr lang="th-TH" sz="2800" dirty="0"/>
          </a:p>
        </p:txBody>
      </p:sp>
      <p:pic>
        <p:nvPicPr>
          <p:cNvPr id="7170" name="Picture 2" descr="à¸à¸¥à¸à¸²à¸£à¸à¹à¸à¸«à¸²à¸£à¸¹à¸à¸ à¸²à¸à¸ªà¸³à¸«à¸£à¸±à¸ Lactic Acid Bacteria">
            <a:extLst>
              <a:ext uri="{FF2B5EF4-FFF2-40B4-BE49-F238E27FC236}">
                <a16:creationId xmlns:a16="http://schemas.microsoft.com/office/drawing/2014/main" xmlns="" id="{4069107E-A326-412A-B865-9BF014B28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221" y="2605354"/>
            <a:ext cx="2855495" cy="16062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à¸£à¸¹à¸à¸ à¸²à¸à¸à¸µà¹à¹à¸à¸µà¹à¸¢à¸§à¸à¹à¸­à¸">
            <a:extLst>
              <a:ext uri="{FF2B5EF4-FFF2-40B4-BE49-F238E27FC236}">
                <a16:creationId xmlns:a16="http://schemas.microsoft.com/office/drawing/2014/main" xmlns="" id="{79190A18-FB5B-4375-8E07-AEC5DFFDA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247" y="2605354"/>
            <a:ext cx="2190295" cy="160621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à¸à¸¥à¸à¸²à¸£à¸à¹à¸à¸«à¸²à¸£à¸¹à¸à¸ à¸²à¸à¸ªà¸³à¸«à¸£à¸±à¸ Streptococcus">
            <a:extLst>
              <a:ext uri="{FF2B5EF4-FFF2-40B4-BE49-F238E27FC236}">
                <a16:creationId xmlns:a16="http://schemas.microsoft.com/office/drawing/2014/main" xmlns="" id="{8B1B862D-4400-4528-AAE0-A5859EB1F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551" y="2605354"/>
            <a:ext cx="1805967" cy="160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7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56CDFC86-99F1-4027-A789-0A7FB2AF7830}"/>
              </a:ext>
            </a:extLst>
          </p:cNvPr>
          <p:cNvSpPr/>
          <p:nvPr/>
        </p:nvSpPr>
        <p:spPr>
          <a:xfrm>
            <a:off x="1395662" y="1530295"/>
            <a:ext cx="10397270" cy="4552978"/>
          </a:xfrm>
          <a:prstGeom prst="rect">
            <a:avLst/>
          </a:prstGeom>
        </p:spPr>
        <p:txBody>
          <a:bodyPr wrap="square">
            <a:spAutoFit/>
          </a:bodyPr>
          <a:lstStyle/>
          <a:p>
            <a:pPr>
              <a:lnSpc>
                <a:spcPct val="150000"/>
              </a:lnSpc>
            </a:pPr>
            <a:r>
              <a:rPr lang="en-US" sz="2800" dirty="0">
                <a:latin typeface="TH SarabunPSK" panose="020B0500040200020003" pitchFamily="34" charset="-34"/>
                <a:cs typeface="TH SarabunPSK" panose="020B0500040200020003" pitchFamily="34" charset="-34"/>
              </a:rPr>
              <a:t>The desirable characteristics of lactic acid bacteria as industrial microorganisms include</a:t>
            </a:r>
          </a:p>
          <a:p>
            <a:pPr>
              <a:lnSpc>
                <a:spcPct val="150000"/>
              </a:lnSpc>
            </a:pPr>
            <a:r>
              <a:rPr lang="en-US" sz="2800" dirty="0">
                <a:latin typeface="TH SarabunPSK" panose="020B0500040200020003" pitchFamily="34" charset="-34"/>
                <a:cs typeface="TH SarabunPSK" panose="020B0500040200020003" pitchFamily="34" charset="-34"/>
              </a:rPr>
              <a:t>a. their ability to rapidly and completely ferment cheap raw materials,</a:t>
            </a:r>
          </a:p>
          <a:p>
            <a:pPr>
              <a:lnSpc>
                <a:spcPct val="150000"/>
              </a:lnSpc>
            </a:pPr>
            <a:r>
              <a:rPr lang="en-US" sz="2800" dirty="0">
                <a:latin typeface="TH SarabunPSK" panose="020B0500040200020003" pitchFamily="34" charset="-34"/>
                <a:cs typeface="TH SarabunPSK" panose="020B0500040200020003" pitchFamily="34" charset="-34"/>
              </a:rPr>
              <a:t>b. their minimal requirement of nitrogenous substances,</a:t>
            </a:r>
          </a:p>
          <a:p>
            <a:pPr>
              <a:lnSpc>
                <a:spcPct val="150000"/>
              </a:lnSpc>
            </a:pPr>
            <a:r>
              <a:rPr lang="en-US" sz="2800" dirty="0">
                <a:latin typeface="TH SarabunPSK" panose="020B0500040200020003" pitchFamily="34" charset="-34"/>
                <a:cs typeface="TH SarabunPSK" panose="020B0500040200020003" pitchFamily="34" charset="-34"/>
              </a:rPr>
              <a:t>c. they produce high yields of the much preferred stereo specific lactic acid</a:t>
            </a:r>
          </a:p>
          <a:p>
            <a:pPr>
              <a:lnSpc>
                <a:spcPct val="150000"/>
              </a:lnSpc>
            </a:pPr>
            <a:r>
              <a:rPr lang="en-US" sz="2800" dirty="0">
                <a:latin typeface="TH SarabunPSK" panose="020B0500040200020003" pitchFamily="34" charset="-34"/>
                <a:cs typeface="TH SarabunPSK" panose="020B0500040200020003" pitchFamily="34" charset="-34"/>
              </a:rPr>
              <a:t>d. ability to grow under conditions of low pH and high temperature, and</a:t>
            </a:r>
          </a:p>
          <a:p>
            <a:pPr>
              <a:lnSpc>
                <a:spcPct val="150000"/>
              </a:lnSpc>
            </a:pPr>
            <a:r>
              <a:rPr lang="en-US" sz="2800" dirty="0">
                <a:latin typeface="TH SarabunPSK" panose="020B0500040200020003" pitchFamily="34" charset="-34"/>
                <a:cs typeface="TH SarabunPSK" panose="020B0500040200020003" pitchFamily="34" charset="-34"/>
              </a:rPr>
              <a:t>e. ability to produce low amounts of cell mass as well as negligible amounts of other byproducts.</a:t>
            </a:r>
            <a:endParaRPr lang="th-TH" sz="2800" dirty="0">
              <a:latin typeface="TH SarabunPSK" panose="020B0500040200020003" pitchFamily="34" charset="-34"/>
              <a:cs typeface="TH SarabunPSK" panose="020B0500040200020003" pitchFamily="34" charset="-34"/>
            </a:endParaRPr>
          </a:p>
        </p:txBody>
      </p:sp>
      <p:sp>
        <p:nvSpPr>
          <p:cNvPr id="3" name="สี่เหลี่ยมผืนผ้า 2">
            <a:extLst>
              <a:ext uri="{FF2B5EF4-FFF2-40B4-BE49-F238E27FC236}">
                <a16:creationId xmlns:a16="http://schemas.microsoft.com/office/drawing/2014/main" xmlns="" id="{3F926DB3-0F1D-4D51-B0D1-151FAC137A65}"/>
              </a:ext>
            </a:extLst>
          </p:cNvPr>
          <p:cNvSpPr/>
          <p:nvPr/>
        </p:nvSpPr>
        <p:spPr>
          <a:xfrm>
            <a:off x="1083951" y="595645"/>
            <a:ext cx="10397270"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Use of Lactic Acid Bacteria for Industrial Purposes:</a:t>
            </a:r>
            <a:endParaRPr lang="th-TH" sz="3600" b="1" dirty="0">
              <a:latin typeface="Times New Roman" panose="02020603050405020304" pitchFamily="18" charset="0"/>
            </a:endParaRPr>
          </a:p>
        </p:txBody>
      </p:sp>
    </p:spTree>
    <p:extLst>
      <p:ext uri="{BB962C8B-B14F-4D97-AF65-F5344CB8AC3E}">
        <p14:creationId xmlns:p14="http://schemas.microsoft.com/office/powerpoint/2010/main" val="356338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415C9F50-38F4-463C-A4C8-83997469F17B}"/>
              </a:ext>
            </a:extLst>
          </p:cNvPr>
          <p:cNvSpPr/>
          <p:nvPr/>
        </p:nvSpPr>
        <p:spPr>
          <a:xfrm>
            <a:off x="3596822" y="356756"/>
            <a:ext cx="4998356"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3.1.3 The Actinobacteria</a:t>
            </a:r>
          </a:p>
        </p:txBody>
      </p:sp>
      <p:sp>
        <p:nvSpPr>
          <p:cNvPr id="3" name="สี่เหลี่ยมผืนผ้า 2">
            <a:extLst>
              <a:ext uri="{FF2B5EF4-FFF2-40B4-BE49-F238E27FC236}">
                <a16:creationId xmlns:a16="http://schemas.microsoft.com/office/drawing/2014/main" xmlns="" id="{B3566149-E5F2-4ECC-8709-C03F64F2F22B}"/>
              </a:ext>
            </a:extLst>
          </p:cNvPr>
          <p:cNvSpPr/>
          <p:nvPr/>
        </p:nvSpPr>
        <p:spPr>
          <a:xfrm>
            <a:off x="1251283" y="1148699"/>
            <a:ext cx="10459453" cy="1384995"/>
          </a:xfrm>
          <a:prstGeom prst="rect">
            <a:avLst/>
          </a:prstGeom>
        </p:spPr>
        <p:txBody>
          <a:bodyPr wrap="square">
            <a:spAutoFit/>
          </a:bodyPr>
          <a:lstStyle/>
          <a:p>
            <a:pPr marL="457200" indent="-457200">
              <a:buFont typeface="Arial" panose="020B0604020202020204" pitchFamily="34" charset="0"/>
              <a:buChar char="•"/>
            </a:pPr>
            <a:r>
              <a:rPr lang="en-US" sz="2800" dirty="0"/>
              <a:t>The </a:t>
            </a:r>
            <a:r>
              <a:rPr lang="en-US" sz="2800" dirty="0" err="1"/>
              <a:t>Acinobacteria</a:t>
            </a:r>
            <a:r>
              <a:rPr lang="en-US" sz="2800" dirty="0"/>
              <a:t> are the Firmicutes with G+C content of 50% or higher.</a:t>
            </a:r>
          </a:p>
          <a:p>
            <a:pPr marL="457200" indent="-457200">
              <a:buFont typeface="Arial" panose="020B0604020202020204" pitchFamily="34" charset="0"/>
              <a:buChar char="•"/>
            </a:pPr>
            <a:r>
              <a:rPr lang="en-US" sz="2800" dirty="0"/>
              <a:t>Many members of the group have the tendency to form filaments or hyphae.</a:t>
            </a:r>
          </a:p>
          <a:p>
            <a:pPr marL="457200" indent="-457200">
              <a:buFont typeface="Arial" panose="020B0604020202020204" pitchFamily="34" charset="0"/>
              <a:buChar char="•"/>
            </a:pPr>
            <a:r>
              <a:rPr lang="en-US" sz="2800" dirty="0"/>
              <a:t>The industrially important members :</a:t>
            </a:r>
            <a:endParaRPr lang="th-TH" sz="2800" i="1" dirty="0"/>
          </a:p>
        </p:txBody>
      </p:sp>
      <p:sp>
        <p:nvSpPr>
          <p:cNvPr id="6" name="สี่เหลี่ยมผืนผ้า 5">
            <a:extLst>
              <a:ext uri="{FF2B5EF4-FFF2-40B4-BE49-F238E27FC236}">
                <a16:creationId xmlns:a16="http://schemas.microsoft.com/office/drawing/2014/main" xmlns="" id="{B4038968-A251-4519-8702-1D2EC8A5274A}"/>
              </a:ext>
            </a:extLst>
          </p:cNvPr>
          <p:cNvSpPr/>
          <p:nvPr/>
        </p:nvSpPr>
        <p:spPr>
          <a:xfrm>
            <a:off x="8297333" y="2719992"/>
            <a:ext cx="3894667" cy="954107"/>
          </a:xfrm>
          <a:prstGeom prst="rect">
            <a:avLst/>
          </a:prstGeom>
        </p:spPr>
        <p:txBody>
          <a:bodyPr wrap="square">
            <a:spAutoFit/>
          </a:bodyPr>
          <a:lstStyle/>
          <a:p>
            <a:pPr algn="ctr"/>
            <a:r>
              <a:rPr lang="en-US" sz="2800" i="1" dirty="0"/>
              <a:t>Enterococcus </a:t>
            </a:r>
            <a:r>
              <a:rPr lang="en-US" sz="2800" dirty="0"/>
              <a:t>used to monitor water quality, (like </a:t>
            </a:r>
            <a:r>
              <a:rPr lang="en-US" sz="2800" i="1" dirty="0"/>
              <a:t>E. coli</a:t>
            </a:r>
            <a:r>
              <a:rPr lang="en-US" sz="2800" dirty="0"/>
              <a:t>)</a:t>
            </a:r>
            <a:endParaRPr lang="th-TH" sz="2800" dirty="0"/>
          </a:p>
        </p:txBody>
      </p:sp>
      <p:sp>
        <p:nvSpPr>
          <p:cNvPr id="7" name="สี่เหลี่ยมผืนผ้า 6">
            <a:extLst>
              <a:ext uri="{FF2B5EF4-FFF2-40B4-BE49-F238E27FC236}">
                <a16:creationId xmlns:a16="http://schemas.microsoft.com/office/drawing/2014/main" xmlns="" id="{909C174E-F537-4482-A4DD-58F7F35BF8A1}"/>
              </a:ext>
            </a:extLst>
          </p:cNvPr>
          <p:cNvSpPr/>
          <p:nvPr/>
        </p:nvSpPr>
        <p:spPr>
          <a:xfrm>
            <a:off x="4248458" y="2685415"/>
            <a:ext cx="4154215" cy="954107"/>
          </a:xfrm>
          <a:prstGeom prst="rect">
            <a:avLst/>
          </a:prstGeom>
        </p:spPr>
        <p:txBody>
          <a:bodyPr wrap="square">
            <a:spAutoFit/>
          </a:bodyPr>
          <a:lstStyle/>
          <a:p>
            <a:pPr algn="ctr"/>
            <a:r>
              <a:rPr lang="en-US" sz="2800" i="1" dirty="0"/>
              <a:t>Lactococcus </a:t>
            </a:r>
            <a:r>
              <a:rPr lang="en-US" sz="2800" dirty="0"/>
              <a:t>and</a:t>
            </a:r>
            <a:r>
              <a:rPr lang="en-US" sz="2800" i="1" dirty="0"/>
              <a:t> </a:t>
            </a:r>
            <a:r>
              <a:rPr lang="en-US" sz="2800" i="1" dirty="0" err="1"/>
              <a:t>Streptococcus</a:t>
            </a:r>
            <a:r>
              <a:rPr lang="en-US" sz="2800" dirty="0" err="1"/>
              <a:t>used</a:t>
            </a:r>
            <a:r>
              <a:rPr lang="en-US" sz="2800" dirty="0"/>
              <a:t> as starter in yoghurt manufacture </a:t>
            </a:r>
            <a:endParaRPr lang="th-TH" sz="2800" dirty="0"/>
          </a:p>
        </p:txBody>
      </p:sp>
      <p:sp>
        <p:nvSpPr>
          <p:cNvPr id="9" name="สี่เหลี่ยมผืนผ้า 8">
            <a:extLst>
              <a:ext uri="{FF2B5EF4-FFF2-40B4-BE49-F238E27FC236}">
                <a16:creationId xmlns:a16="http://schemas.microsoft.com/office/drawing/2014/main" xmlns="" id="{860DF519-B821-432D-82F4-B71E49484CA7}"/>
              </a:ext>
            </a:extLst>
          </p:cNvPr>
          <p:cNvSpPr/>
          <p:nvPr/>
        </p:nvSpPr>
        <p:spPr>
          <a:xfrm>
            <a:off x="352656" y="2679306"/>
            <a:ext cx="4135298" cy="1384995"/>
          </a:xfrm>
          <a:prstGeom prst="rect">
            <a:avLst/>
          </a:prstGeom>
        </p:spPr>
        <p:txBody>
          <a:bodyPr wrap="square">
            <a:spAutoFit/>
          </a:bodyPr>
          <a:lstStyle/>
          <a:p>
            <a:pPr algn="ctr"/>
            <a:r>
              <a:rPr lang="en-US" sz="2800" i="1" dirty="0" err="1"/>
              <a:t>Pediococcus</a:t>
            </a:r>
            <a:r>
              <a:rPr lang="en-US" sz="2800" i="1" dirty="0"/>
              <a:t> </a:t>
            </a:r>
            <a:r>
              <a:rPr lang="en-US" sz="2800" dirty="0"/>
              <a:t>required in special beers such as </a:t>
            </a:r>
            <a:r>
              <a:rPr lang="en-US" sz="2800" dirty="0" err="1"/>
              <a:t>lambic</a:t>
            </a:r>
            <a:r>
              <a:rPr lang="en-US" sz="2800" dirty="0"/>
              <a:t> beer</a:t>
            </a:r>
            <a:endParaRPr lang="th-TH" sz="2800" dirty="0"/>
          </a:p>
          <a:p>
            <a:pPr algn="ctr"/>
            <a:r>
              <a:rPr lang="en-US" sz="2800" i="1" dirty="0"/>
              <a:t> </a:t>
            </a:r>
            <a:endParaRPr lang="th-TH" sz="2800" dirty="0"/>
          </a:p>
        </p:txBody>
      </p:sp>
      <p:sp>
        <p:nvSpPr>
          <p:cNvPr id="10" name="สี่เหลี่ยมผืนผ้า 9">
            <a:extLst>
              <a:ext uri="{FF2B5EF4-FFF2-40B4-BE49-F238E27FC236}">
                <a16:creationId xmlns:a16="http://schemas.microsoft.com/office/drawing/2014/main" xmlns="" id="{A2C15D85-994D-42CD-B41A-958391C569F4}"/>
              </a:ext>
            </a:extLst>
          </p:cNvPr>
          <p:cNvSpPr/>
          <p:nvPr/>
        </p:nvSpPr>
        <p:spPr>
          <a:xfrm>
            <a:off x="3710129" y="5432333"/>
            <a:ext cx="4885049" cy="954107"/>
          </a:xfrm>
          <a:prstGeom prst="rect">
            <a:avLst/>
          </a:prstGeom>
        </p:spPr>
        <p:txBody>
          <a:bodyPr wrap="square">
            <a:spAutoFit/>
          </a:bodyPr>
          <a:lstStyle/>
          <a:p>
            <a:pPr algn="ctr"/>
            <a:r>
              <a:rPr lang="en-US" sz="2800" i="1" dirty="0" err="1"/>
              <a:t>Leuconostoc</a:t>
            </a:r>
            <a:r>
              <a:rPr lang="en-US" sz="2800" i="1" dirty="0"/>
              <a:t> </a:t>
            </a:r>
            <a:r>
              <a:rPr lang="en-US" sz="2800" dirty="0"/>
              <a:t>involved in the pickling of vegetables; produce </a:t>
            </a:r>
            <a:r>
              <a:rPr lang="en-US" sz="2800" dirty="0" err="1"/>
              <a:t>dextrans</a:t>
            </a:r>
            <a:r>
              <a:rPr lang="en-US" sz="2800" dirty="0"/>
              <a:t> from sucrose</a:t>
            </a:r>
            <a:endParaRPr lang="th-TH" sz="2800" dirty="0"/>
          </a:p>
        </p:txBody>
      </p:sp>
      <p:pic>
        <p:nvPicPr>
          <p:cNvPr id="8194" name="Picture 2" descr="à¸à¸¥à¸à¸²à¸£à¸à¹à¸à¸«à¸²à¸£à¸¹à¸à¸ à¸²à¸à¸ªà¸³à¸«à¸£à¸±à¸ yogurt fermentation">
            <a:extLst>
              <a:ext uri="{FF2B5EF4-FFF2-40B4-BE49-F238E27FC236}">
                <a16:creationId xmlns:a16="http://schemas.microsoft.com/office/drawing/2014/main" xmlns="" id="{AD9CFE06-AEA6-46D4-AD6D-0892B83B4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407" y="3682857"/>
            <a:ext cx="2535185" cy="14244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à¸£à¸¹à¸à¸ à¸²à¸à¸à¸µà¹à¹à¸à¸µà¹à¸¢à¸§à¸à¹à¸­à¸">
            <a:extLst>
              <a:ext uri="{FF2B5EF4-FFF2-40B4-BE49-F238E27FC236}">
                <a16:creationId xmlns:a16="http://schemas.microsoft.com/office/drawing/2014/main" xmlns="" id="{D7EC62E8-0782-4638-B947-B3EE75607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736" y="3674099"/>
            <a:ext cx="2141137" cy="14419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à¸à¸¥à¸à¸²à¸£à¸à¹à¸à¸«à¸²à¸£à¸¹à¸à¸ à¸²à¸à¸ªà¸³à¸«à¸£à¸±à¸ water">
            <a:extLst>
              <a:ext uri="{FF2B5EF4-FFF2-40B4-BE49-F238E27FC236}">
                <a16:creationId xmlns:a16="http://schemas.microsoft.com/office/drawing/2014/main" xmlns="" id="{7358F735-4C73-4DB2-8057-322A2C681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073" y="3671729"/>
            <a:ext cx="2535185" cy="141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D43F45AA-F846-4B10-A561-7C7C022BE601}"/>
              </a:ext>
            </a:extLst>
          </p:cNvPr>
          <p:cNvSpPr/>
          <p:nvPr/>
        </p:nvSpPr>
        <p:spPr>
          <a:xfrm>
            <a:off x="3958348" y="228418"/>
            <a:ext cx="4998356"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3.1.3 The Actinobacteria</a:t>
            </a:r>
          </a:p>
        </p:txBody>
      </p:sp>
      <p:sp>
        <p:nvSpPr>
          <p:cNvPr id="3" name="สี่เหลี่ยมผืนผ้า 2">
            <a:extLst>
              <a:ext uri="{FF2B5EF4-FFF2-40B4-BE49-F238E27FC236}">
                <a16:creationId xmlns:a16="http://schemas.microsoft.com/office/drawing/2014/main" xmlns="" id="{C7FF4743-1954-4971-BF39-1B1119E20DAD}"/>
              </a:ext>
            </a:extLst>
          </p:cNvPr>
          <p:cNvSpPr/>
          <p:nvPr/>
        </p:nvSpPr>
        <p:spPr>
          <a:xfrm>
            <a:off x="723050" y="874749"/>
            <a:ext cx="1146895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3.1.3.1 The Actinomycetes</a:t>
            </a:r>
          </a:p>
        </p:txBody>
      </p:sp>
      <p:sp>
        <p:nvSpPr>
          <p:cNvPr id="4" name="สี่เหลี่ยมผืนผ้า 3">
            <a:extLst>
              <a:ext uri="{FF2B5EF4-FFF2-40B4-BE49-F238E27FC236}">
                <a16:creationId xmlns:a16="http://schemas.microsoft.com/office/drawing/2014/main" xmlns="" id="{DBA2F1FB-7886-46C1-B0ED-8C6126161041}"/>
              </a:ext>
            </a:extLst>
          </p:cNvPr>
          <p:cNvSpPr/>
          <p:nvPr/>
        </p:nvSpPr>
        <p:spPr>
          <a:xfrm>
            <a:off x="1150193" y="1857510"/>
            <a:ext cx="10614664" cy="523220"/>
          </a:xfrm>
          <a:prstGeom prst="rect">
            <a:avLst/>
          </a:prstGeom>
        </p:spPr>
        <p:txBody>
          <a:bodyPr wrap="square">
            <a:spAutoFit/>
          </a:bodyPr>
          <a:lstStyle/>
          <a:p>
            <a:r>
              <a:rPr lang="en-US" sz="2800" dirty="0"/>
              <a:t>They have branching filamentous hyphae, which somewhat resemble the mycelia of the fungi</a:t>
            </a:r>
            <a:endParaRPr lang="th-TH" sz="2800" dirty="0"/>
          </a:p>
        </p:txBody>
      </p:sp>
      <p:sp>
        <p:nvSpPr>
          <p:cNvPr id="5" name="สี่เหลี่ยมผืนผ้า 4">
            <a:extLst>
              <a:ext uri="{FF2B5EF4-FFF2-40B4-BE49-F238E27FC236}">
                <a16:creationId xmlns:a16="http://schemas.microsoft.com/office/drawing/2014/main" xmlns="" id="{2ECFF4EC-4B34-4B10-936E-2D196E0BE5AF}"/>
              </a:ext>
            </a:extLst>
          </p:cNvPr>
          <p:cNvSpPr/>
          <p:nvPr/>
        </p:nvSpPr>
        <p:spPr>
          <a:xfrm>
            <a:off x="1188848" y="2380730"/>
            <a:ext cx="10828421" cy="523220"/>
          </a:xfrm>
          <a:prstGeom prst="rect">
            <a:avLst/>
          </a:prstGeom>
        </p:spPr>
        <p:txBody>
          <a:bodyPr wrap="square">
            <a:spAutoFit/>
          </a:bodyPr>
          <a:lstStyle/>
          <a:p>
            <a:r>
              <a:rPr lang="en-US" sz="2800" dirty="0"/>
              <a:t>They have </a:t>
            </a:r>
            <a:r>
              <a:rPr lang="en-US" sz="2800" dirty="0" err="1"/>
              <a:t>petidoglycan</a:t>
            </a:r>
            <a:r>
              <a:rPr lang="en-US" sz="2800" dirty="0"/>
              <a:t> in their cell walls, and second they are about 1.0 -1.5 µ in diameter</a:t>
            </a:r>
            <a:endParaRPr lang="th-TH" sz="2800" dirty="0"/>
          </a:p>
        </p:txBody>
      </p:sp>
      <p:sp>
        <p:nvSpPr>
          <p:cNvPr id="6" name="สี่เหลี่ยมผืนผ้า 5">
            <a:extLst>
              <a:ext uri="{FF2B5EF4-FFF2-40B4-BE49-F238E27FC236}">
                <a16:creationId xmlns:a16="http://schemas.microsoft.com/office/drawing/2014/main" xmlns="" id="{9CC87B9C-6169-4EBC-85A8-DC05EBADE28F}"/>
              </a:ext>
            </a:extLst>
          </p:cNvPr>
          <p:cNvSpPr/>
          <p:nvPr/>
        </p:nvSpPr>
        <p:spPr>
          <a:xfrm>
            <a:off x="1188848" y="3296095"/>
            <a:ext cx="10121413" cy="954107"/>
          </a:xfrm>
          <a:prstGeom prst="rect">
            <a:avLst/>
          </a:prstGeom>
        </p:spPr>
        <p:txBody>
          <a:bodyPr wrap="square">
            <a:spAutoFit/>
          </a:bodyPr>
          <a:lstStyle/>
          <a:p>
            <a:pPr algn="ctr"/>
            <a:r>
              <a:rPr lang="en-US" sz="2800" dirty="0"/>
              <a:t>They produce secondary metabolites (like antibiotics) which are of industrial importance, especially as pharmaceuticals.</a:t>
            </a:r>
            <a:endParaRPr lang="th-TH" sz="2800" dirty="0"/>
          </a:p>
        </p:txBody>
      </p:sp>
    </p:spTree>
    <p:extLst>
      <p:ext uri="{BB962C8B-B14F-4D97-AF65-F5344CB8AC3E}">
        <p14:creationId xmlns:p14="http://schemas.microsoft.com/office/powerpoint/2010/main" val="9193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425DF736-5A37-4548-9872-F7432CC15D34}"/>
              </a:ext>
            </a:extLst>
          </p:cNvPr>
          <p:cNvSpPr/>
          <p:nvPr/>
        </p:nvSpPr>
        <p:spPr>
          <a:xfrm>
            <a:off x="4371689" y="425305"/>
            <a:ext cx="3967753" cy="646331"/>
          </a:xfrm>
          <a:prstGeom prst="rect">
            <a:avLst/>
          </a:prstGeom>
        </p:spPr>
        <p:txBody>
          <a:bodyPr wrap="none">
            <a:spAutoFit/>
          </a:bodyPr>
          <a:lstStyle/>
          <a:p>
            <a:r>
              <a:rPr lang="en-US" sz="3600" b="1" dirty="0">
                <a:latin typeface="Times New Roman" panose="02020603050405020304" pitchFamily="18" charset="0"/>
              </a:rPr>
              <a:t>3.2 </a:t>
            </a:r>
            <a:r>
              <a:rPr lang="en-US" sz="3600" b="1" dirty="0" err="1">
                <a:latin typeface="Times New Roman" panose="02020603050405020304" pitchFamily="18" charset="0"/>
              </a:rPr>
              <a:t>Eucarya</a:t>
            </a:r>
            <a:r>
              <a:rPr lang="en-US" sz="3600" b="1" dirty="0">
                <a:latin typeface="Times New Roman" panose="02020603050405020304" pitchFamily="18" charset="0"/>
              </a:rPr>
              <a:t>: Fungi</a:t>
            </a:r>
            <a:endParaRPr lang="th-TH" sz="3600" dirty="0"/>
          </a:p>
        </p:txBody>
      </p:sp>
      <p:sp>
        <p:nvSpPr>
          <p:cNvPr id="3" name="สี่เหลี่ยมผืนผ้า 2">
            <a:extLst>
              <a:ext uri="{FF2B5EF4-FFF2-40B4-BE49-F238E27FC236}">
                <a16:creationId xmlns:a16="http://schemas.microsoft.com/office/drawing/2014/main" xmlns="" id="{59066AE9-F5F1-42EE-B267-C00864E1B6E4}"/>
              </a:ext>
            </a:extLst>
          </p:cNvPr>
          <p:cNvSpPr/>
          <p:nvPr/>
        </p:nvSpPr>
        <p:spPr>
          <a:xfrm>
            <a:off x="1014031" y="1027495"/>
            <a:ext cx="6253635" cy="2246769"/>
          </a:xfrm>
          <a:prstGeom prst="rect">
            <a:avLst/>
          </a:prstGeom>
        </p:spPr>
        <p:txBody>
          <a:bodyPr wrap="none">
            <a:spAutoFit/>
          </a:bodyPr>
          <a:lstStyle/>
          <a:p>
            <a:r>
              <a:rPr lang="en-US" sz="2800" dirty="0"/>
              <a:t>The fungi are traditionally classified into the four groups</a:t>
            </a:r>
          </a:p>
          <a:p>
            <a:pPr marL="722313">
              <a:buFont typeface="+mj-lt"/>
              <a:buAutoNum type="arabicPeriod"/>
              <a:tabLst>
                <a:tab pos="352425" algn="l"/>
              </a:tabLst>
            </a:pPr>
            <a:r>
              <a:rPr lang="en-US" sz="2800" dirty="0"/>
              <a:t>Phycomycetes</a:t>
            </a:r>
          </a:p>
          <a:p>
            <a:pPr marL="722313">
              <a:buFont typeface="+mj-lt"/>
              <a:buAutoNum type="arabicPeriod"/>
              <a:tabLst>
                <a:tab pos="352425" algn="l"/>
              </a:tabLst>
            </a:pPr>
            <a:r>
              <a:rPr lang="en-US" sz="2800" dirty="0"/>
              <a:t>Ascomycetes</a:t>
            </a:r>
          </a:p>
          <a:p>
            <a:pPr marL="722313">
              <a:buFont typeface="+mj-lt"/>
              <a:buAutoNum type="arabicPeriod"/>
              <a:tabLst>
                <a:tab pos="352425" algn="l"/>
              </a:tabLst>
            </a:pPr>
            <a:r>
              <a:rPr lang="en-US" sz="2800" dirty="0"/>
              <a:t>Fungi </a:t>
            </a:r>
            <a:r>
              <a:rPr lang="en-US" sz="2800" dirty="0" err="1"/>
              <a:t>Imprfecti</a:t>
            </a:r>
            <a:endParaRPr lang="en-US" sz="2800" dirty="0"/>
          </a:p>
          <a:p>
            <a:pPr marL="722313">
              <a:buFont typeface="+mj-lt"/>
              <a:buAutoNum type="arabicPeriod"/>
              <a:tabLst>
                <a:tab pos="352425" algn="l"/>
              </a:tabLst>
            </a:pPr>
            <a:r>
              <a:rPr lang="en-US" sz="2800" dirty="0"/>
              <a:t>Basidiomycetes</a:t>
            </a:r>
            <a:endParaRPr lang="th-TH" sz="2800" dirty="0"/>
          </a:p>
        </p:txBody>
      </p:sp>
      <p:sp>
        <p:nvSpPr>
          <p:cNvPr id="5" name="สี่เหลี่ยมผืนผ้า 4">
            <a:extLst>
              <a:ext uri="{FF2B5EF4-FFF2-40B4-BE49-F238E27FC236}">
                <a16:creationId xmlns:a16="http://schemas.microsoft.com/office/drawing/2014/main" xmlns="" id="{CFF05EF2-24DA-4DCD-9D0C-F4190A689969}"/>
              </a:ext>
            </a:extLst>
          </p:cNvPr>
          <p:cNvSpPr/>
          <p:nvPr/>
        </p:nvSpPr>
        <p:spPr>
          <a:xfrm>
            <a:off x="723050" y="3274264"/>
            <a:ext cx="1146895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3.2.1 Phycomycetes</a:t>
            </a:r>
          </a:p>
        </p:txBody>
      </p:sp>
      <p:sp>
        <p:nvSpPr>
          <p:cNvPr id="6" name="สี่เหลี่ยมผืนผ้า 5">
            <a:extLst>
              <a:ext uri="{FF2B5EF4-FFF2-40B4-BE49-F238E27FC236}">
                <a16:creationId xmlns:a16="http://schemas.microsoft.com/office/drawing/2014/main" xmlns="" id="{6C056D64-8DBD-44DC-B1DB-6300C5C6CB4D}"/>
              </a:ext>
            </a:extLst>
          </p:cNvPr>
          <p:cNvSpPr/>
          <p:nvPr/>
        </p:nvSpPr>
        <p:spPr>
          <a:xfrm>
            <a:off x="1292764" y="4036861"/>
            <a:ext cx="10125601" cy="954107"/>
          </a:xfrm>
          <a:prstGeom prst="rect">
            <a:avLst/>
          </a:prstGeom>
        </p:spPr>
        <p:txBody>
          <a:bodyPr wrap="square">
            <a:spAutoFit/>
          </a:bodyPr>
          <a:lstStyle/>
          <a:p>
            <a:r>
              <a:rPr lang="en-US" sz="2800" dirty="0"/>
              <a:t>	The industrially important members are </a:t>
            </a:r>
            <a:r>
              <a:rPr lang="en-US" sz="2800" i="1" dirty="0"/>
              <a:t>Rhizopus </a:t>
            </a:r>
            <a:r>
              <a:rPr lang="en-US" sz="2800" dirty="0"/>
              <a:t>and </a:t>
            </a:r>
            <a:r>
              <a:rPr lang="en-US" sz="2800" i="1" dirty="0"/>
              <a:t>Mucor</a:t>
            </a:r>
            <a:r>
              <a:rPr lang="en-US" sz="2800" dirty="0"/>
              <a:t> which are used for producing various enzymes</a:t>
            </a:r>
            <a:endParaRPr lang="th-TH" sz="2800" dirty="0"/>
          </a:p>
        </p:txBody>
      </p:sp>
      <p:pic>
        <p:nvPicPr>
          <p:cNvPr id="8" name="รูปภาพ 7">
            <a:extLst>
              <a:ext uri="{FF2B5EF4-FFF2-40B4-BE49-F238E27FC236}">
                <a16:creationId xmlns:a16="http://schemas.microsoft.com/office/drawing/2014/main" xmlns="" id="{EC135367-F7B7-41C1-AD84-055D33300C33}"/>
              </a:ext>
            </a:extLst>
          </p:cNvPr>
          <p:cNvPicPr>
            <a:picLocks noChangeAspect="1"/>
          </p:cNvPicPr>
          <p:nvPr/>
        </p:nvPicPr>
        <p:blipFill>
          <a:blip r:embed="rId2"/>
          <a:stretch>
            <a:fillRect/>
          </a:stretch>
        </p:blipFill>
        <p:spPr>
          <a:xfrm>
            <a:off x="4707857" y="4702211"/>
            <a:ext cx="2156032" cy="1867032"/>
          </a:xfrm>
          <a:prstGeom prst="rect">
            <a:avLst/>
          </a:prstGeom>
        </p:spPr>
      </p:pic>
      <p:pic>
        <p:nvPicPr>
          <p:cNvPr id="9" name="รูปภาพ 8">
            <a:extLst>
              <a:ext uri="{FF2B5EF4-FFF2-40B4-BE49-F238E27FC236}">
                <a16:creationId xmlns:a16="http://schemas.microsoft.com/office/drawing/2014/main" xmlns="" id="{AB18C65D-C80D-4371-97B1-C796A2E219D6}"/>
              </a:ext>
            </a:extLst>
          </p:cNvPr>
          <p:cNvPicPr>
            <a:picLocks noChangeAspect="1"/>
          </p:cNvPicPr>
          <p:nvPr/>
        </p:nvPicPr>
        <p:blipFill>
          <a:blip r:embed="rId3"/>
          <a:stretch>
            <a:fillRect/>
          </a:stretch>
        </p:blipFill>
        <p:spPr>
          <a:xfrm>
            <a:off x="7625858" y="4780231"/>
            <a:ext cx="3030538" cy="1710991"/>
          </a:xfrm>
          <a:prstGeom prst="rect">
            <a:avLst/>
          </a:prstGeom>
        </p:spPr>
      </p:pic>
      <p:sp>
        <p:nvSpPr>
          <p:cNvPr id="10" name="สี่เหลี่ยมผืนผ้า 9">
            <a:extLst>
              <a:ext uri="{FF2B5EF4-FFF2-40B4-BE49-F238E27FC236}">
                <a16:creationId xmlns:a16="http://schemas.microsoft.com/office/drawing/2014/main" xmlns="" id="{925C986E-967C-44DB-8B48-7DD16FC0EC50}"/>
              </a:ext>
            </a:extLst>
          </p:cNvPr>
          <p:cNvSpPr/>
          <p:nvPr/>
        </p:nvSpPr>
        <p:spPr>
          <a:xfrm>
            <a:off x="7625858" y="6061667"/>
            <a:ext cx="1003801" cy="584775"/>
          </a:xfrm>
          <a:prstGeom prst="rect">
            <a:avLst/>
          </a:prstGeom>
        </p:spPr>
        <p:txBody>
          <a:bodyPr wrap="none">
            <a:spAutoFit/>
          </a:bodyPr>
          <a:lstStyle/>
          <a:p>
            <a:r>
              <a:rPr lang="en-US" sz="3200" b="1" i="1" dirty="0"/>
              <a:t>Mucor</a:t>
            </a:r>
            <a:endParaRPr lang="th-TH" sz="3200" b="1" dirty="0"/>
          </a:p>
        </p:txBody>
      </p:sp>
      <p:sp>
        <p:nvSpPr>
          <p:cNvPr id="11" name="สี่เหลี่ยมผืนผ้า 10">
            <a:extLst>
              <a:ext uri="{FF2B5EF4-FFF2-40B4-BE49-F238E27FC236}">
                <a16:creationId xmlns:a16="http://schemas.microsoft.com/office/drawing/2014/main" xmlns="" id="{C44F6883-C7A8-465F-B64B-23E8003AEA26}"/>
              </a:ext>
            </a:extLst>
          </p:cNvPr>
          <p:cNvSpPr/>
          <p:nvPr/>
        </p:nvSpPr>
        <p:spPr>
          <a:xfrm>
            <a:off x="4090590" y="6083532"/>
            <a:ext cx="1372492" cy="584775"/>
          </a:xfrm>
          <a:prstGeom prst="rect">
            <a:avLst/>
          </a:prstGeom>
        </p:spPr>
        <p:txBody>
          <a:bodyPr wrap="none">
            <a:spAutoFit/>
          </a:bodyPr>
          <a:lstStyle/>
          <a:p>
            <a:r>
              <a:rPr lang="en-US" sz="3200" b="1" dirty="0"/>
              <a:t>Rhizopus</a:t>
            </a:r>
            <a:endParaRPr lang="th-TH" sz="3200" b="1" dirty="0"/>
          </a:p>
        </p:txBody>
      </p:sp>
    </p:spTree>
    <p:extLst>
      <p:ext uri="{BB962C8B-B14F-4D97-AF65-F5344CB8AC3E}">
        <p14:creationId xmlns:p14="http://schemas.microsoft.com/office/powerpoint/2010/main" val="160666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วงรี 8">
            <a:extLst>
              <a:ext uri="{FF2B5EF4-FFF2-40B4-BE49-F238E27FC236}">
                <a16:creationId xmlns:a16="http://schemas.microsoft.com/office/drawing/2014/main" xmlns="" id="{C212A801-B4D3-4947-8D67-DF9D01EF2A20}"/>
              </a:ext>
            </a:extLst>
          </p:cNvPr>
          <p:cNvSpPr/>
          <p:nvPr/>
        </p:nvSpPr>
        <p:spPr>
          <a:xfrm>
            <a:off x="4718744" y="1528875"/>
            <a:ext cx="3501911" cy="3417536"/>
          </a:xfrm>
          <a:prstGeom prst="ellipse">
            <a:avLst/>
          </a:prstGeom>
          <a:solidFill>
            <a:schemeClr val="accent5">
              <a:lumMod val="75000"/>
              <a:alpha val="46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000"/>
          </a:p>
        </p:txBody>
      </p:sp>
      <p:sp>
        <p:nvSpPr>
          <p:cNvPr id="2" name="สี่เหลี่ยมผืนผ้า 1">
            <a:extLst>
              <a:ext uri="{FF2B5EF4-FFF2-40B4-BE49-F238E27FC236}">
                <a16:creationId xmlns:a16="http://schemas.microsoft.com/office/drawing/2014/main" xmlns="" id="{1C82A8DF-C29F-453A-A373-80F3A1761ADB}"/>
              </a:ext>
            </a:extLst>
          </p:cNvPr>
          <p:cNvSpPr/>
          <p:nvPr/>
        </p:nvSpPr>
        <p:spPr>
          <a:xfrm>
            <a:off x="2054127" y="426815"/>
            <a:ext cx="9074728" cy="1200329"/>
          </a:xfrm>
          <a:prstGeom prst="rect">
            <a:avLst/>
          </a:prstGeom>
        </p:spPr>
        <p:txBody>
          <a:bodyPr wrap="square">
            <a:spAutoFit/>
          </a:bodyPr>
          <a:lstStyle/>
          <a:p>
            <a:pPr algn="ctr"/>
            <a:r>
              <a:rPr lang="en-US" sz="3600" b="1" dirty="0">
                <a:solidFill>
                  <a:schemeClr val="tx2">
                    <a:lumMod val="50000"/>
                  </a:schemeClr>
                </a:solidFill>
                <a:latin typeface="Times New Roman" panose="02020603050405020304" pitchFamily="18" charset="0"/>
              </a:rPr>
              <a:t>CHARACTERISTICS OF INDUSTRIAL MICROBIOLOGY</a:t>
            </a:r>
            <a:endParaRPr lang="th-TH" sz="3600" dirty="0">
              <a:solidFill>
                <a:schemeClr val="tx2">
                  <a:lumMod val="50000"/>
                </a:schemeClr>
              </a:solidFill>
            </a:endParaRPr>
          </a:p>
        </p:txBody>
      </p:sp>
      <p:sp>
        <p:nvSpPr>
          <p:cNvPr id="5" name="สี่เหลี่ยมผืนผ้า 4">
            <a:extLst>
              <a:ext uri="{FF2B5EF4-FFF2-40B4-BE49-F238E27FC236}">
                <a16:creationId xmlns:a16="http://schemas.microsoft.com/office/drawing/2014/main" xmlns="" id="{8F85785C-53A2-4EE5-A67A-E321A23F3A17}"/>
              </a:ext>
            </a:extLst>
          </p:cNvPr>
          <p:cNvSpPr/>
          <p:nvPr/>
        </p:nvSpPr>
        <p:spPr>
          <a:xfrm>
            <a:off x="4849426" y="2193785"/>
            <a:ext cx="3275330" cy="1384995"/>
          </a:xfrm>
          <a:prstGeom prst="rect">
            <a:avLst/>
          </a:prstGeom>
        </p:spPr>
        <p:txBody>
          <a:bodyPr wrap="square">
            <a:spAutoFit/>
          </a:bodyPr>
          <a:lstStyle/>
          <a:p>
            <a:pPr algn="ctr"/>
            <a:r>
              <a:rPr lang="en-US" sz="2800" b="1" dirty="0"/>
              <a:t>The motivation is profit and the generation of wealth</a:t>
            </a:r>
            <a:endParaRPr lang="th-TH" sz="2800" b="1" dirty="0"/>
          </a:p>
        </p:txBody>
      </p:sp>
      <p:sp>
        <p:nvSpPr>
          <p:cNvPr id="10" name="วงรี 9">
            <a:extLst>
              <a:ext uri="{FF2B5EF4-FFF2-40B4-BE49-F238E27FC236}">
                <a16:creationId xmlns:a16="http://schemas.microsoft.com/office/drawing/2014/main" xmlns="" id="{174BF076-6E60-43B3-80CD-B123BA258350}"/>
              </a:ext>
            </a:extLst>
          </p:cNvPr>
          <p:cNvSpPr/>
          <p:nvPr/>
        </p:nvSpPr>
        <p:spPr>
          <a:xfrm>
            <a:off x="2936020" y="3120412"/>
            <a:ext cx="3696130" cy="3560250"/>
          </a:xfrm>
          <a:prstGeom prst="ellipse">
            <a:avLst/>
          </a:prstGeom>
          <a:solidFill>
            <a:schemeClr val="accent4">
              <a:lumMod val="75000"/>
              <a:alpha val="56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th-TH" sz="2000"/>
          </a:p>
        </p:txBody>
      </p:sp>
      <p:sp>
        <p:nvSpPr>
          <p:cNvPr id="11" name="วงรี 10">
            <a:extLst>
              <a:ext uri="{FF2B5EF4-FFF2-40B4-BE49-F238E27FC236}">
                <a16:creationId xmlns:a16="http://schemas.microsoft.com/office/drawing/2014/main" xmlns="" id="{CCDE17F5-E024-4495-A966-6534F3E6B541}"/>
              </a:ext>
            </a:extLst>
          </p:cNvPr>
          <p:cNvSpPr/>
          <p:nvPr/>
        </p:nvSpPr>
        <p:spPr>
          <a:xfrm>
            <a:off x="6262832" y="3120412"/>
            <a:ext cx="3803793" cy="3560250"/>
          </a:xfrm>
          <a:prstGeom prst="ellipse">
            <a:avLst/>
          </a:prstGeom>
          <a:solidFill>
            <a:srgbClr val="FFC000">
              <a:alpha val="4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h-TH" sz="2000"/>
          </a:p>
        </p:txBody>
      </p:sp>
      <p:sp>
        <p:nvSpPr>
          <p:cNvPr id="7" name="สี่เหลี่ยมผืนผ้า 6">
            <a:extLst>
              <a:ext uri="{FF2B5EF4-FFF2-40B4-BE49-F238E27FC236}">
                <a16:creationId xmlns:a16="http://schemas.microsoft.com/office/drawing/2014/main" xmlns="" id="{CD28EF20-A59F-4237-B473-A9CDB0530BBF}"/>
              </a:ext>
            </a:extLst>
          </p:cNvPr>
          <p:cNvSpPr/>
          <p:nvPr/>
        </p:nvSpPr>
        <p:spPr>
          <a:xfrm>
            <a:off x="2838066" y="4208040"/>
            <a:ext cx="3501911" cy="1384995"/>
          </a:xfrm>
          <a:prstGeom prst="rect">
            <a:avLst/>
          </a:prstGeom>
        </p:spPr>
        <p:txBody>
          <a:bodyPr wrap="square">
            <a:spAutoFit/>
          </a:bodyPr>
          <a:lstStyle/>
          <a:p>
            <a:pPr algn="ctr"/>
            <a:r>
              <a:rPr lang="en-US" sz="2800" b="1" dirty="0"/>
              <a:t>The microorganisms or </a:t>
            </a:r>
          </a:p>
          <a:p>
            <a:pPr algn="ctr"/>
            <a:r>
              <a:rPr lang="en-US" sz="2800" b="1" dirty="0"/>
              <a:t>their products have direct economic value</a:t>
            </a:r>
            <a:endParaRPr lang="th-TH" sz="2800" b="1" dirty="0"/>
          </a:p>
        </p:txBody>
      </p:sp>
      <p:sp>
        <p:nvSpPr>
          <p:cNvPr id="8" name="สี่เหลี่ยมผืนผ้า 7">
            <a:extLst>
              <a:ext uri="{FF2B5EF4-FFF2-40B4-BE49-F238E27FC236}">
                <a16:creationId xmlns:a16="http://schemas.microsoft.com/office/drawing/2014/main" xmlns="" id="{B4AEC139-F583-4580-83E6-6241D0837289}"/>
              </a:ext>
            </a:extLst>
          </p:cNvPr>
          <p:cNvSpPr/>
          <p:nvPr/>
        </p:nvSpPr>
        <p:spPr>
          <a:xfrm>
            <a:off x="6262832" y="3948663"/>
            <a:ext cx="3933516" cy="2246769"/>
          </a:xfrm>
          <a:prstGeom prst="rect">
            <a:avLst/>
          </a:prstGeom>
        </p:spPr>
        <p:txBody>
          <a:bodyPr wrap="square">
            <a:spAutoFit/>
          </a:bodyPr>
          <a:lstStyle/>
          <a:p>
            <a:pPr algn="ctr"/>
            <a:r>
              <a:rPr lang="en-US" sz="2800" b="1" dirty="0"/>
              <a:t>The handled scale of microorganisms is large </a:t>
            </a:r>
            <a:endParaRPr lang="th-TH" sz="2800" b="1" dirty="0"/>
          </a:p>
          <a:p>
            <a:pPr algn="ctr"/>
            <a:r>
              <a:rPr lang="en-US" sz="2800" b="1" dirty="0"/>
              <a:t>and cultivated in </a:t>
            </a:r>
            <a:r>
              <a:rPr lang="en-US" sz="2800" b="1" dirty="0" err="1"/>
              <a:t>fermentors</a:t>
            </a:r>
            <a:r>
              <a:rPr lang="en-US" sz="2800" b="1" dirty="0"/>
              <a:t> </a:t>
            </a:r>
          </a:p>
          <a:p>
            <a:pPr algn="ctr"/>
            <a:r>
              <a:rPr lang="en-US" sz="2800" b="1" dirty="0"/>
              <a:t>(</a:t>
            </a:r>
            <a:r>
              <a:rPr lang="en-US" sz="2800" b="1" dirty="0">
                <a:latin typeface="TH SarabunPSK" panose="020B0500040200020003" pitchFamily="34" charset="-34"/>
                <a:cs typeface="TH SarabunPSK" panose="020B0500040200020003" pitchFamily="34" charset="-34"/>
              </a:rPr>
              <a:t>≥</a:t>
            </a:r>
            <a:r>
              <a:rPr lang="en-US" sz="2800" b="1" dirty="0"/>
              <a:t>50,000 liters)</a:t>
            </a:r>
            <a:endParaRPr lang="th-TH" sz="2800" b="1" dirty="0"/>
          </a:p>
          <a:p>
            <a:pPr algn="ctr"/>
            <a:endParaRPr lang="th-TH" sz="2800" b="1" dirty="0"/>
          </a:p>
        </p:txBody>
      </p:sp>
    </p:spTree>
    <p:extLst>
      <p:ext uri="{BB962C8B-B14F-4D97-AF65-F5344CB8AC3E}">
        <p14:creationId xmlns:p14="http://schemas.microsoft.com/office/powerpoint/2010/main" val="3047025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1CC5AB1E-B9CC-4FB4-AAD2-BD18EE4B3C83}"/>
              </a:ext>
            </a:extLst>
          </p:cNvPr>
          <p:cNvSpPr/>
          <p:nvPr/>
        </p:nvSpPr>
        <p:spPr>
          <a:xfrm>
            <a:off x="723050" y="306474"/>
            <a:ext cx="1146895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3.2.2 Ascomycetes</a:t>
            </a:r>
          </a:p>
        </p:txBody>
      </p:sp>
      <p:sp>
        <p:nvSpPr>
          <p:cNvPr id="3" name="สี่เหลี่ยมผืนผ้า 2">
            <a:extLst>
              <a:ext uri="{FF2B5EF4-FFF2-40B4-BE49-F238E27FC236}">
                <a16:creationId xmlns:a16="http://schemas.microsoft.com/office/drawing/2014/main" xmlns="" id="{A2FB0A61-BE4C-452B-B3CB-AEAB17CA6C43}"/>
              </a:ext>
            </a:extLst>
          </p:cNvPr>
          <p:cNvSpPr/>
          <p:nvPr/>
        </p:nvSpPr>
        <p:spPr>
          <a:xfrm>
            <a:off x="1187115" y="1100572"/>
            <a:ext cx="9496926" cy="954107"/>
          </a:xfrm>
          <a:prstGeom prst="rect">
            <a:avLst/>
          </a:prstGeom>
        </p:spPr>
        <p:txBody>
          <a:bodyPr wrap="square">
            <a:spAutoFit/>
          </a:bodyPr>
          <a:lstStyle/>
          <a:p>
            <a:r>
              <a:rPr lang="en-US" sz="2800" dirty="0"/>
              <a:t>Yeasts are used for the production of ethanol and alcoholic beverages</a:t>
            </a:r>
          </a:p>
          <a:p>
            <a:r>
              <a:rPr lang="en-US" sz="2800" i="1" dirty="0" err="1"/>
              <a:t>Claviceps</a:t>
            </a:r>
            <a:r>
              <a:rPr lang="en-US" sz="2800" i="1" dirty="0"/>
              <a:t> </a:t>
            </a:r>
            <a:r>
              <a:rPr lang="en-US" sz="2800" i="1" dirty="0" err="1"/>
              <a:t>purperea</a:t>
            </a:r>
            <a:r>
              <a:rPr lang="en-US" sz="2800" i="1" dirty="0"/>
              <a:t> </a:t>
            </a:r>
            <a:r>
              <a:rPr lang="en-US" sz="2800" dirty="0"/>
              <a:t>is used for the production of the ergot alkaloids</a:t>
            </a:r>
            <a:endParaRPr lang="th-TH" sz="2800" dirty="0"/>
          </a:p>
        </p:txBody>
      </p:sp>
      <p:pic>
        <p:nvPicPr>
          <p:cNvPr id="5" name="รูปภาพ 4">
            <a:extLst>
              <a:ext uri="{FF2B5EF4-FFF2-40B4-BE49-F238E27FC236}">
                <a16:creationId xmlns:a16="http://schemas.microsoft.com/office/drawing/2014/main" xmlns="" id="{4FDA1C4E-427D-4A0E-B704-61AA2AD618D9}"/>
              </a:ext>
            </a:extLst>
          </p:cNvPr>
          <p:cNvPicPr>
            <a:picLocks noChangeAspect="1"/>
          </p:cNvPicPr>
          <p:nvPr/>
        </p:nvPicPr>
        <p:blipFill>
          <a:blip r:embed="rId2"/>
          <a:stretch>
            <a:fillRect/>
          </a:stretch>
        </p:blipFill>
        <p:spPr>
          <a:xfrm>
            <a:off x="1187115" y="2505075"/>
            <a:ext cx="2951748" cy="2210962"/>
          </a:xfrm>
          <a:prstGeom prst="rect">
            <a:avLst/>
          </a:prstGeom>
        </p:spPr>
      </p:pic>
      <p:pic>
        <p:nvPicPr>
          <p:cNvPr id="6" name="รูปภาพ 5">
            <a:extLst>
              <a:ext uri="{FF2B5EF4-FFF2-40B4-BE49-F238E27FC236}">
                <a16:creationId xmlns:a16="http://schemas.microsoft.com/office/drawing/2014/main" xmlns="" id="{C6A5F934-FDD5-41F0-83DA-2F7C301398B8}"/>
              </a:ext>
            </a:extLst>
          </p:cNvPr>
          <p:cNvPicPr>
            <a:picLocks noChangeAspect="1"/>
          </p:cNvPicPr>
          <p:nvPr/>
        </p:nvPicPr>
        <p:blipFill>
          <a:blip r:embed="rId3"/>
          <a:stretch>
            <a:fillRect/>
          </a:stretch>
        </p:blipFill>
        <p:spPr>
          <a:xfrm>
            <a:off x="3377866" y="4204408"/>
            <a:ext cx="2381250" cy="1924050"/>
          </a:xfrm>
          <a:prstGeom prst="rect">
            <a:avLst/>
          </a:prstGeom>
        </p:spPr>
      </p:pic>
      <p:pic>
        <p:nvPicPr>
          <p:cNvPr id="7" name="รูปภาพ 6">
            <a:extLst>
              <a:ext uri="{FF2B5EF4-FFF2-40B4-BE49-F238E27FC236}">
                <a16:creationId xmlns:a16="http://schemas.microsoft.com/office/drawing/2014/main" xmlns="" id="{B468D341-04BE-4E6B-A9C1-4586F738ADDD}"/>
              </a:ext>
            </a:extLst>
          </p:cNvPr>
          <p:cNvPicPr>
            <a:picLocks noChangeAspect="1"/>
          </p:cNvPicPr>
          <p:nvPr/>
        </p:nvPicPr>
        <p:blipFill>
          <a:blip r:embed="rId4"/>
          <a:stretch>
            <a:fillRect/>
          </a:stretch>
        </p:blipFill>
        <p:spPr>
          <a:xfrm>
            <a:off x="5309937" y="2505075"/>
            <a:ext cx="6509752" cy="2982280"/>
          </a:xfrm>
          <a:prstGeom prst="rect">
            <a:avLst/>
          </a:prstGeom>
        </p:spPr>
      </p:pic>
    </p:spTree>
    <p:extLst>
      <p:ext uri="{BB962C8B-B14F-4D97-AF65-F5344CB8AC3E}">
        <p14:creationId xmlns:p14="http://schemas.microsoft.com/office/powerpoint/2010/main" val="413085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77119541-516E-4C8F-93F4-D40FD5E4D2B2}"/>
              </a:ext>
            </a:extLst>
          </p:cNvPr>
          <p:cNvSpPr/>
          <p:nvPr/>
        </p:nvSpPr>
        <p:spPr>
          <a:xfrm>
            <a:off x="723050" y="306474"/>
            <a:ext cx="1146895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3.2.3 Fungi </a:t>
            </a:r>
            <a:r>
              <a:rPr lang="en-US" sz="3200" b="1" dirty="0" err="1">
                <a:solidFill>
                  <a:schemeClr val="tx1"/>
                </a:solidFill>
                <a:latin typeface="Times New Roman" panose="02020603050405020304" pitchFamily="18" charset="0"/>
                <a:cs typeface="Times New Roman" panose="02020603050405020304" pitchFamily="18" charset="0"/>
              </a:rPr>
              <a:t>Imprfecti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สี่เหลี่ยมผืนผ้า 2">
            <a:extLst>
              <a:ext uri="{FF2B5EF4-FFF2-40B4-BE49-F238E27FC236}">
                <a16:creationId xmlns:a16="http://schemas.microsoft.com/office/drawing/2014/main" xmlns="" id="{C6126CF2-F250-4B71-AF62-C5AC18D847E1}"/>
              </a:ext>
            </a:extLst>
          </p:cNvPr>
          <p:cNvSpPr/>
          <p:nvPr/>
        </p:nvSpPr>
        <p:spPr>
          <a:xfrm>
            <a:off x="1315452" y="1250830"/>
            <a:ext cx="9881937" cy="523220"/>
          </a:xfrm>
          <a:prstGeom prst="rect">
            <a:avLst/>
          </a:prstGeom>
        </p:spPr>
        <p:txBody>
          <a:bodyPr wrap="square">
            <a:spAutoFit/>
          </a:bodyPr>
          <a:lstStyle/>
          <a:p>
            <a:r>
              <a:rPr lang="en-US" sz="2800" i="1" dirty="0"/>
              <a:t>Aspergillus</a:t>
            </a:r>
            <a:r>
              <a:rPr lang="en-US" sz="2800" dirty="0"/>
              <a:t> is important because it produces the food toxin, aflatoxin.</a:t>
            </a:r>
          </a:p>
        </p:txBody>
      </p:sp>
      <p:sp>
        <p:nvSpPr>
          <p:cNvPr id="5" name="สี่เหลี่ยมผืนผ้า 4">
            <a:extLst>
              <a:ext uri="{FF2B5EF4-FFF2-40B4-BE49-F238E27FC236}">
                <a16:creationId xmlns:a16="http://schemas.microsoft.com/office/drawing/2014/main" xmlns="" id="{8E2A6C56-4E1D-4521-887A-2B4B26DDB619}"/>
              </a:ext>
            </a:extLst>
          </p:cNvPr>
          <p:cNvSpPr/>
          <p:nvPr/>
        </p:nvSpPr>
        <p:spPr>
          <a:xfrm>
            <a:off x="1429502" y="4046440"/>
            <a:ext cx="7919156" cy="523220"/>
          </a:xfrm>
          <a:prstGeom prst="rect">
            <a:avLst/>
          </a:prstGeom>
        </p:spPr>
        <p:txBody>
          <a:bodyPr wrap="none">
            <a:spAutoFit/>
          </a:bodyPr>
          <a:lstStyle/>
          <a:p>
            <a:r>
              <a:rPr lang="en-US" sz="2800" i="1" dirty="0"/>
              <a:t>Penicillium</a:t>
            </a:r>
            <a:r>
              <a:rPr lang="en-US" sz="2800" dirty="0"/>
              <a:t> is well-known for the antibiotic penicillin which it produces.</a:t>
            </a:r>
            <a:endParaRPr lang="th-TH" sz="2800" dirty="0"/>
          </a:p>
        </p:txBody>
      </p:sp>
      <p:pic>
        <p:nvPicPr>
          <p:cNvPr id="7" name="รูปภาพ 6">
            <a:extLst>
              <a:ext uri="{FF2B5EF4-FFF2-40B4-BE49-F238E27FC236}">
                <a16:creationId xmlns:a16="http://schemas.microsoft.com/office/drawing/2014/main" xmlns="" id="{90B131DB-8B9A-493A-9127-008583B11FD9}"/>
              </a:ext>
            </a:extLst>
          </p:cNvPr>
          <p:cNvPicPr>
            <a:picLocks noChangeAspect="1"/>
          </p:cNvPicPr>
          <p:nvPr/>
        </p:nvPicPr>
        <p:blipFill>
          <a:blip r:embed="rId2"/>
          <a:stretch>
            <a:fillRect/>
          </a:stretch>
        </p:blipFill>
        <p:spPr>
          <a:xfrm>
            <a:off x="1429502" y="1900307"/>
            <a:ext cx="2466975" cy="1857375"/>
          </a:xfrm>
          <a:prstGeom prst="rect">
            <a:avLst/>
          </a:prstGeom>
        </p:spPr>
      </p:pic>
      <p:pic>
        <p:nvPicPr>
          <p:cNvPr id="8" name="รูปภาพ 7">
            <a:extLst>
              <a:ext uri="{FF2B5EF4-FFF2-40B4-BE49-F238E27FC236}">
                <a16:creationId xmlns:a16="http://schemas.microsoft.com/office/drawing/2014/main" xmlns="" id="{69DDE9B0-30C7-499C-9168-F16A4CBD4BDE}"/>
              </a:ext>
            </a:extLst>
          </p:cNvPr>
          <p:cNvPicPr>
            <a:picLocks noChangeAspect="1"/>
          </p:cNvPicPr>
          <p:nvPr/>
        </p:nvPicPr>
        <p:blipFill>
          <a:blip r:embed="rId3"/>
          <a:stretch>
            <a:fillRect/>
          </a:stretch>
        </p:blipFill>
        <p:spPr>
          <a:xfrm>
            <a:off x="4140182" y="1874756"/>
            <a:ext cx="2822092" cy="1873839"/>
          </a:xfrm>
          <a:prstGeom prst="rect">
            <a:avLst/>
          </a:prstGeom>
        </p:spPr>
      </p:pic>
      <p:pic>
        <p:nvPicPr>
          <p:cNvPr id="9" name="รูปภาพ 8">
            <a:extLst>
              <a:ext uri="{FF2B5EF4-FFF2-40B4-BE49-F238E27FC236}">
                <a16:creationId xmlns:a16="http://schemas.microsoft.com/office/drawing/2014/main" xmlns="" id="{8206B0F9-2769-40C7-8BF3-EC208B7C788A}"/>
              </a:ext>
            </a:extLst>
          </p:cNvPr>
          <p:cNvPicPr>
            <a:picLocks noChangeAspect="1"/>
          </p:cNvPicPr>
          <p:nvPr/>
        </p:nvPicPr>
        <p:blipFill>
          <a:blip r:embed="rId4"/>
          <a:stretch>
            <a:fillRect/>
          </a:stretch>
        </p:blipFill>
        <p:spPr>
          <a:xfrm>
            <a:off x="7205979" y="1900307"/>
            <a:ext cx="2466975" cy="1847850"/>
          </a:xfrm>
          <a:prstGeom prst="rect">
            <a:avLst/>
          </a:prstGeom>
        </p:spPr>
      </p:pic>
      <p:pic>
        <p:nvPicPr>
          <p:cNvPr id="10" name="รูปภาพ 9">
            <a:extLst>
              <a:ext uri="{FF2B5EF4-FFF2-40B4-BE49-F238E27FC236}">
                <a16:creationId xmlns:a16="http://schemas.microsoft.com/office/drawing/2014/main" xmlns="" id="{799FE308-63B5-4F01-AD4F-DF74D7ED4D57}"/>
              </a:ext>
            </a:extLst>
          </p:cNvPr>
          <p:cNvPicPr>
            <a:picLocks noChangeAspect="1"/>
          </p:cNvPicPr>
          <p:nvPr/>
        </p:nvPicPr>
        <p:blipFill>
          <a:blip r:embed="rId5"/>
          <a:stretch>
            <a:fillRect/>
          </a:stretch>
        </p:blipFill>
        <p:spPr>
          <a:xfrm>
            <a:off x="1429502" y="4623253"/>
            <a:ext cx="2951748" cy="1967833"/>
          </a:xfrm>
          <a:prstGeom prst="rect">
            <a:avLst/>
          </a:prstGeom>
        </p:spPr>
      </p:pic>
      <p:pic>
        <p:nvPicPr>
          <p:cNvPr id="11" name="รูปภาพ 10">
            <a:extLst>
              <a:ext uri="{FF2B5EF4-FFF2-40B4-BE49-F238E27FC236}">
                <a16:creationId xmlns:a16="http://schemas.microsoft.com/office/drawing/2014/main" xmlns="" id="{5954D1E6-F94C-46B1-A880-ED0E38AB5884}"/>
              </a:ext>
            </a:extLst>
          </p:cNvPr>
          <p:cNvPicPr>
            <a:picLocks noChangeAspect="1"/>
          </p:cNvPicPr>
          <p:nvPr/>
        </p:nvPicPr>
        <p:blipFill>
          <a:blip r:embed="rId6"/>
          <a:stretch>
            <a:fillRect/>
          </a:stretch>
        </p:blipFill>
        <p:spPr>
          <a:xfrm>
            <a:off x="4761875" y="4583692"/>
            <a:ext cx="2668249" cy="1967834"/>
          </a:xfrm>
          <a:prstGeom prst="rect">
            <a:avLst/>
          </a:prstGeom>
        </p:spPr>
      </p:pic>
      <p:pic>
        <p:nvPicPr>
          <p:cNvPr id="12" name="รูปภาพ 11">
            <a:extLst>
              <a:ext uri="{FF2B5EF4-FFF2-40B4-BE49-F238E27FC236}">
                <a16:creationId xmlns:a16="http://schemas.microsoft.com/office/drawing/2014/main" xmlns="" id="{9450F7C9-BF1A-4F0A-B9CD-46959F7E27FE}"/>
              </a:ext>
            </a:extLst>
          </p:cNvPr>
          <p:cNvPicPr>
            <a:picLocks noChangeAspect="1"/>
          </p:cNvPicPr>
          <p:nvPr/>
        </p:nvPicPr>
        <p:blipFill>
          <a:blip r:embed="rId7"/>
          <a:stretch>
            <a:fillRect/>
          </a:stretch>
        </p:blipFill>
        <p:spPr>
          <a:xfrm>
            <a:off x="7775019" y="4592119"/>
            <a:ext cx="2883446" cy="1959407"/>
          </a:xfrm>
          <a:prstGeom prst="rect">
            <a:avLst/>
          </a:prstGeom>
        </p:spPr>
      </p:pic>
    </p:spTree>
    <p:extLst>
      <p:ext uri="{BB962C8B-B14F-4D97-AF65-F5344CB8AC3E}">
        <p14:creationId xmlns:p14="http://schemas.microsoft.com/office/powerpoint/2010/main" val="269320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2BCA6384-7532-43FF-A0C7-994739C45600}"/>
              </a:ext>
            </a:extLst>
          </p:cNvPr>
          <p:cNvSpPr/>
          <p:nvPr/>
        </p:nvSpPr>
        <p:spPr>
          <a:xfrm>
            <a:off x="723050" y="306474"/>
            <a:ext cx="1146895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r>
              <a:rPr lang="en-US" sz="3200" b="1" dirty="0">
                <a:solidFill>
                  <a:schemeClr val="tx1"/>
                </a:solidFill>
                <a:latin typeface="Times New Roman" panose="02020603050405020304" pitchFamily="18" charset="0"/>
                <a:cs typeface="Times New Roman" panose="02020603050405020304" pitchFamily="18" charset="0"/>
              </a:rPr>
              <a:t>3.2.4 Basidiomycetes</a:t>
            </a:r>
          </a:p>
        </p:txBody>
      </p:sp>
      <p:sp>
        <p:nvSpPr>
          <p:cNvPr id="3" name="สี่เหลี่ยมผืนผ้า 2">
            <a:extLst>
              <a:ext uri="{FF2B5EF4-FFF2-40B4-BE49-F238E27FC236}">
                <a16:creationId xmlns:a16="http://schemas.microsoft.com/office/drawing/2014/main" xmlns="" id="{75B9EC2E-87A1-4B5F-BACD-1E23C5340D17}"/>
              </a:ext>
            </a:extLst>
          </p:cNvPr>
          <p:cNvSpPr/>
          <p:nvPr/>
        </p:nvSpPr>
        <p:spPr>
          <a:xfrm>
            <a:off x="1269525" y="1206987"/>
            <a:ext cx="6316153" cy="523220"/>
          </a:xfrm>
          <a:prstGeom prst="rect">
            <a:avLst/>
          </a:prstGeom>
        </p:spPr>
        <p:txBody>
          <a:bodyPr wrap="none">
            <a:spAutoFit/>
          </a:bodyPr>
          <a:lstStyle/>
          <a:p>
            <a:r>
              <a:rPr lang="en-US" sz="2800" i="1" dirty="0" err="1"/>
              <a:t>Agaricus</a:t>
            </a:r>
            <a:r>
              <a:rPr lang="en-US" sz="2800" i="1" dirty="0"/>
              <a:t> </a:t>
            </a:r>
            <a:r>
              <a:rPr lang="en-US" sz="2800" dirty="0"/>
              <a:t>produces the edible fruiting body or mushroom</a:t>
            </a:r>
            <a:endParaRPr lang="th-TH" sz="2800" dirty="0"/>
          </a:p>
        </p:txBody>
      </p:sp>
      <p:pic>
        <p:nvPicPr>
          <p:cNvPr id="4" name="รูปภาพ 3">
            <a:extLst>
              <a:ext uri="{FF2B5EF4-FFF2-40B4-BE49-F238E27FC236}">
                <a16:creationId xmlns:a16="http://schemas.microsoft.com/office/drawing/2014/main" xmlns="" id="{9E878D8E-C3C1-478A-933A-16C5CBDC394F}"/>
              </a:ext>
            </a:extLst>
          </p:cNvPr>
          <p:cNvPicPr>
            <a:picLocks noChangeAspect="1"/>
          </p:cNvPicPr>
          <p:nvPr/>
        </p:nvPicPr>
        <p:blipFill>
          <a:blip r:embed="rId2"/>
          <a:stretch>
            <a:fillRect/>
          </a:stretch>
        </p:blipFill>
        <p:spPr>
          <a:xfrm>
            <a:off x="3641557" y="2184142"/>
            <a:ext cx="5228724" cy="3466871"/>
          </a:xfrm>
          <a:prstGeom prst="rect">
            <a:avLst/>
          </a:prstGeom>
        </p:spPr>
      </p:pic>
    </p:spTree>
    <p:extLst>
      <p:ext uri="{BB962C8B-B14F-4D97-AF65-F5344CB8AC3E}">
        <p14:creationId xmlns:p14="http://schemas.microsoft.com/office/powerpoint/2010/main" val="228384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AD726CCE-2966-44DB-B29F-12CC27D2AAF4}"/>
              </a:ext>
            </a:extLst>
          </p:cNvPr>
          <p:cNvSpPr/>
          <p:nvPr/>
        </p:nvSpPr>
        <p:spPr>
          <a:xfrm>
            <a:off x="946485" y="555186"/>
            <a:ext cx="11004884"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4. Important Characteristics of Industrial Microbes</a:t>
            </a:r>
            <a:endParaRPr lang="th-TH" sz="3600" b="1" dirty="0">
              <a:latin typeface="Times New Roman" panose="02020603050405020304" pitchFamily="18" charset="0"/>
            </a:endParaRPr>
          </a:p>
        </p:txBody>
      </p:sp>
      <p:sp>
        <p:nvSpPr>
          <p:cNvPr id="4" name="สี่เหลี่ยมผืนผ้า 3">
            <a:extLst>
              <a:ext uri="{FF2B5EF4-FFF2-40B4-BE49-F238E27FC236}">
                <a16:creationId xmlns:a16="http://schemas.microsoft.com/office/drawing/2014/main" xmlns="" id="{2955D211-272C-463C-9652-C19ED3DC79DC}"/>
              </a:ext>
            </a:extLst>
          </p:cNvPr>
          <p:cNvSpPr/>
          <p:nvPr/>
        </p:nvSpPr>
        <p:spPr>
          <a:xfrm>
            <a:off x="1138990" y="1757159"/>
            <a:ext cx="10619874" cy="1938992"/>
          </a:xfrm>
          <a:prstGeom prst="rect">
            <a:avLst/>
          </a:prstGeom>
        </p:spPr>
        <p:txBody>
          <a:bodyPr wrap="square">
            <a:spAutoFit/>
          </a:bodyPr>
          <a:lstStyle/>
          <a:p>
            <a:pPr algn="thaiDist"/>
            <a:r>
              <a:rPr lang="en-US" sz="2400" b="1" dirty="0" err="1">
                <a:latin typeface="TH SarabunPSK" panose="020B0500040200020003" pitchFamily="34" charset="-34"/>
                <a:cs typeface="TH SarabunPSK" panose="020B0500040200020003" pitchFamily="34" charset="-34"/>
              </a:rPr>
              <a:t>i</a:t>
            </a:r>
            <a:r>
              <a:rPr lang="en-US" sz="2400" b="1" dirty="0">
                <a:latin typeface="TH SarabunPSK" panose="020B0500040200020003" pitchFamily="34" charset="-34"/>
                <a:cs typeface="TH SarabunPSK" panose="020B0500040200020003" pitchFamily="34" charset="-34"/>
              </a:rPr>
              <a:t>. The organism must be able to grow in a simple medium and should preferably not require growth factors (i.e. pre-formed vitamins, nucleotides, and acids) outside those which may be present in the industrial medium in which it is grown</a:t>
            </a:r>
            <a:r>
              <a:rPr lang="en-US" sz="2400" dirty="0">
                <a:latin typeface="TH SarabunPSK" panose="020B0500040200020003" pitchFamily="34" charset="-34"/>
                <a:cs typeface="TH SarabunPSK" panose="020B0500040200020003" pitchFamily="34" charset="-34"/>
              </a:rPr>
              <a:t>. </a:t>
            </a:r>
          </a:p>
          <a:p>
            <a:pPr algn="thaiDist"/>
            <a:r>
              <a:rPr lang="en-US" sz="2400" dirty="0">
                <a:latin typeface="TH SarabunPSK" panose="020B0500040200020003" pitchFamily="34" charset="-34"/>
                <a:cs typeface="TH SarabunPSK" panose="020B0500040200020003" pitchFamily="34" charset="-34"/>
              </a:rPr>
              <a:t>	It is obvious that extraneous additional growth factors may increase the cost of the fermentation and hence that of the finished product.</a:t>
            </a:r>
            <a:endParaRPr lang="th-TH" sz="2400" dirty="0">
              <a:latin typeface="TH SarabunPSK" panose="020B0500040200020003" pitchFamily="34" charset="-34"/>
              <a:cs typeface="TH SarabunPSK" panose="020B0500040200020003" pitchFamily="34" charset="-34"/>
            </a:endParaRPr>
          </a:p>
        </p:txBody>
      </p:sp>
      <p:sp>
        <p:nvSpPr>
          <p:cNvPr id="5" name="สี่เหลี่ยมผืนผ้า 4">
            <a:extLst>
              <a:ext uri="{FF2B5EF4-FFF2-40B4-BE49-F238E27FC236}">
                <a16:creationId xmlns:a16="http://schemas.microsoft.com/office/drawing/2014/main" xmlns="" id="{137BAD27-B35C-47E6-AF7A-B72DA08564F7}"/>
              </a:ext>
            </a:extLst>
          </p:cNvPr>
          <p:cNvSpPr/>
          <p:nvPr/>
        </p:nvSpPr>
        <p:spPr>
          <a:xfrm>
            <a:off x="1138990" y="3994490"/>
            <a:ext cx="10619874" cy="2308324"/>
          </a:xfrm>
          <a:prstGeom prst="rect">
            <a:avLst/>
          </a:prstGeom>
        </p:spPr>
        <p:txBody>
          <a:bodyPr wrap="square">
            <a:spAutoFit/>
          </a:bodyPr>
          <a:lstStyle/>
          <a:p>
            <a:pPr algn="thaiDist"/>
            <a:r>
              <a:rPr lang="en-US" sz="2400" b="1" dirty="0">
                <a:latin typeface="TH SarabunPSK" panose="020B0500040200020003" pitchFamily="34" charset="-34"/>
                <a:cs typeface="TH SarabunPSK" panose="020B0500040200020003" pitchFamily="34" charset="-34"/>
              </a:rPr>
              <a:t>ii. The organism should be able to grow vigorously and rapidly in the medium in use. </a:t>
            </a:r>
          </a:p>
          <a:p>
            <a:pPr algn="thaiDist"/>
            <a:r>
              <a:rPr lang="en-US" sz="2400" b="1" dirty="0">
                <a:latin typeface="TH SarabunPSK" panose="020B0500040200020003" pitchFamily="34" charset="-34"/>
                <a:cs typeface="TH SarabunPSK" panose="020B0500040200020003" pitchFamily="34" charset="-34"/>
              </a:rPr>
              <a:t>	</a:t>
            </a:r>
            <a:r>
              <a:rPr lang="en-US" sz="2400" dirty="0">
                <a:latin typeface="TH SarabunPSK" panose="020B0500040200020003" pitchFamily="34" charset="-34"/>
                <a:cs typeface="TH SarabunPSK" panose="020B0500040200020003" pitchFamily="34" charset="-34"/>
              </a:rPr>
              <a:t>A slow growing organism no matter how efficient it is, in terms of the production of the target material, could be a liability. In the first place the slow rate of growth exposes it, in comparison to other equally effective producers which are faster growers, to a greater risk of contamination. Second, the rate of the turnover of the production of the desired material is lower in a slower growing organism and hence capital and personnel are tied up for longer periods, with consequent lower profits.</a:t>
            </a:r>
            <a:endParaRPr lang="th-TH" sz="24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25437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FDF1E30E-A54F-4C56-863C-B4AB55CEC807}"/>
              </a:ext>
            </a:extLst>
          </p:cNvPr>
          <p:cNvSpPr/>
          <p:nvPr/>
        </p:nvSpPr>
        <p:spPr>
          <a:xfrm>
            <a:off x="1042738" y="1237981"/>
            <a:ext cx="10651958" cy="1938992"/>
          </a:xfrm>
          <a:prstGeom prst="rect">
            <a:avLst/>
          </a:prstGeom>
        </p:spPr>
        <p:txBody>
          <a:bodyPr wrap="square">
            <a:spAutoFit/>
          </a:bodyPr>
          <a:lstStyle/>
          <a:p>
            <a:r>
              <a:rPr lang="en-US" sz="2400" b="1" dirty="0">
                <a:latin typeface="TH SarabunPSK" panose="020B0500040200020003" pitchFamily="34" charset="-34"/>
                <a:cs typeface="TH SarabunPSK" panose="020B0500040200020003" pitchFamily="34" charset="-34"/>
              </a:rPr>
              <a:t>iii. Not only should the organism grow rapidly, but it should also produce the desired materials</a:t>
            </a:r>
            <a:r>
              <a:rPr lang="en-US" sz="2400" dirty="0">
                <a:latin typeface="TH SarabunPSK" panose="020B0500040200020003" pitchFamily="34" charset="-34"/>
                <a:cs typeface="TH SarabunPSK" panose="020B0500040200020003" pitchFamily="34" charset="-34"/>
              </a:rPr>
              <a:t>, whether they be cells or metabolic products, in as short a time as possible, for reasons given above.</a:t>
            </a:r>
          </a:p>
          <a:p>
            <a:endParaRPr lang="en-US" sz="2400" dirty="0">
              <a:latin typeface="TH SarabunPSK" panose="020B0500040200020003" pitchFamily="34" charset="-34"/>
              <a:cs typeface="TH SarabunPSK" panose="020B0500040200020003" pitchFamily="34" charset="-34"/>
            </a:endParaRPr>
          </a:p>
          <a:p>
            <a:r>
              <a:rPr lang="en-US" sz="2400" b="1" dirty="0">
                <a:latin typeface="TH SarabunPSK" panose="020B0500040200020003" pitchFamily="34" charset="-34"/>
                <a:cs typeface="TH SarabunPSK" panose="020B0500040200020003" pitchFamily="34" charset="-34"/>
              </a:rPr>
              <a:t>iv. Its end products should not include toxic </a:t>
            </a:r>
            <a:r>
              <a:rPr lang="en-US" sz="2400" dirty="0">
                <a:latin typeface="TH SarabunPSK" panose="020B0500040200020003" pitchFamily="34" charset="-34"/>
                <a:cs typeface="TH SarabunPSK" panose="020B0500040200020003" pitchFamily="34" charset="-34"/>
              </a:rPr>
              <a:t>and other undesirable materials, especially if these end products are for internal consumption</a:t>
            </a:r>
            <a:endParaRPr lang="th-TH" sz="2400" dirty="0">
              <a:latin typeface="TH SarabunPSK" panose="020B0500040200020003" pitchFamily="34" charset="-34"/>
              <a:cs typeface="TH SarabunPSK" panose="020B0500040200020003" pitchFamily="34" charset="-34"/>
            </a:endParaRPr>
          </a:p>
        </p:txBody>
      </p:sp>
      <p:sp>
        <p:nvSpPr>
          <p:cNvPr id="3" name="สี่เหลี่ยมผืนผ้า 2">
            <a:extLst>
              <a:ext uri="{FF2B5EF4-FFF2-40B4-BE49-F238E27FC236}">
                <a16:creationId xmlns:a16="http://schemas.microsoft.com/office/drawing/2014/main" xmlns="" id="{91AC8FDE-CABE-4A3A-8C45-C4BF45F9A301}"/>
              </a:ext>
            </a:extLst>
          </p:cNvPr>
          <p:cNvSpPr/>
          <p:nvPr/>
        </p:nvSpPr>
        <p:spPr>
          <a:xfrm>
            <a:off x="1042738" y="3429000"/>
            <a:ext cx="10651958" cy="2308324"/>
          </a:xfrm>
          <a:prstGeom prst="rect">
            <a:avLst/>
          </a:prstGeom>
        </p:spPr>
        <p:txBody>
          <a:bodyPr wrap="square">
            <a:spAutoFit/>
          </a:bodyPr>
          <a:lstStyle/>
          <a:p>
            <a:pPr algn="thaiDist"/>
            <a:r>
              <a:rPr lang="en-US" sz="2400" b="1" dirty="0">
                <a:latin typeface="TH SarabunPSK" panose="020B0500040200020003" pitchFamily="34" charset="-34"/>
                <a:cs typeface="TH SarabunPSK" panose="020B0500040200020003" pitchFamily="34" charset="-34"/>
              </a:rPr>
              <a:t>v. The organism should have a reasonable genetic, and hence physiological stability</a:t>
            </a:r>
            <a:r>
              <a:rPr lang="en-US" sz="2400" dirty="0">
                <a:latin typeface="TH SarabunPSK" panose="020B0500040200020003" pitchFamily="34" charset="-34"/>
                <a:cs typeface="TH SarabunPSK" panose="020B0500040200020003" pitchFamily="34" charset="-34"/>
              </a:rPr>
              <a:t>. </a:t>
            </a:r>
          </a:p>
          <a:p>
            <a:pPr algn="thaiDist"/>
            <a:r>
              <a:rPr lang="en-US" sz="2400" dirty="0">
                <a:latin typeface="TH SarabunPSK" panose="020B0500040200020003" pitchFamily="34" charset="-34"/>
                <a:cs typeface="TH SarabunPSK" panose="020B0500040200020003" pitchFamily="34" charset="-34"/>
              </a:rPr>
              <a:t>	An organism which mutates easily is an expensive risk. It could produce undesired products if a mutation occurred unobserved. The result could be reduced yield of the expected material, production of an entirely different product or indeed a toxic material. None of these situations is a help towards achieving the goal of the industry, which is the maximization of profits through the production of goods with predictable properties to which the consumer is accustomed.</a:t>
            </a:r>
          </a:p>
        </p:txBody>
      </p:sp>
    </p:spTree>
    <p:extLst>
      <p:ext uri="{BB962C8B-B14F-4D97-AF65-F5344CB8AC3E}">
        <p14:creationId xmlns:p14="http://schemas.microsoft.com/office/powerpoint/2010/main" val="2824127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6C1B964C-5F9D-4A70-BFBC-9359F6EF9544}"/>
              </a:ext>
            </a:extLst>
          </p:cNvPr>
          <p:cNvSpPr/>
          <p:nvPr/>
        </p:nvSpPr>
        <p:spPr>
          <a:xfrm>
            <a:off x="1251285" y="751344"/>
            <a:ext cx="10347158" cy="2677656"/>
          </a:xfrm>
          <a:prstGeom prst="rect">
            <a:avLst/>
          </a:prstGeom>
        </p:spPr>
        <p:txBody>
          <a:bodyPr wrap="square">
            <a:spAutoFit/>
          </a:bodyPr>
          <a:lstStyle/>
          <a:p>
            <a:pPr algn="thaiDist"/>
            <a:r>
              <a:rPr lang="en-US" sz="2400" b="1" dirty="0">
                <a:latin typeface="TH SarabunPSK" panose="020B0500040200020003" pitchFamily="34" charset="-34"/>
                <a:cs typeface="TH SarabunPSK" panose="020B0500040200020003" pitchFamily="34" charset="-34"/>
              </a:rPr>
              <a:t>vi. The organism should lend itself to a suitable method of product harvest at the end of the fermentation.</a:t>
            </a:r>
            <a:r>
              <a:rPr lang="en-US" sz="2400" dirty="0">
                <a:latin typeface="TH SarabunPSK" panose="020B0500040200020003" pitchFamily="34" charset="-34"/>
                <a:cs typeface="TH SarabunPSK" panose="020B0500040200020003" pitchFamily="34" charset="-34"/>
              </a:rPr>
              <a:t> </a:t>
            </a:r>
          </a:p>
          <a:p>
            <a:pPr algn="thaiDist"/>
            <a:r>
              <a:rPr lang="en-US" sz="2400" dirty="0">
                <a:latin typeface="TH SarabunPSK" panose="020B0500040200020003" pitchFamily="34" charset="-34"/>
                <a:cs typeface="TH SarabunPSK" panose="020B0500040200020003" pitchFamily="34" charset="-34"/>
              </a:rPr>
              <a:t>	If for example a yeast and a bacterium were equally suitable for manufacturing a certain product, it would be better to use the yeast if the most appropriate recovery method was centrifugation. This is because while the bacterial diameter is approximately 1, yeasts are approximately 5. Assuming their densities are the same, yeasts would sediment 25 times more rapidly than bacteria. The faster sedimentation would result in less expenditure in terms of power, personnel supervision </a:t>
            </a:r>
            <a:r>
              <a:rPr lang="en-US" sz="2400" dirty="0" err="1">
                <a:latin typeface="TH SarabunPSK" panose="020B0500040200020003" pitchFamily="34" charset="-34"/>
                <a:cs typeface="TH SarabunPSK" panose="020B0500040200020003" pitchFamily="34" charset="-34"/>
              </a:rPr>
              <a:t>etc</a:t>
            </a:r>
            <a:r>
              <a:rPr lang="en-US" sz="2400" dirty="0">
                <a:latin typeface="TH SarabunPSK" panose="020B0500040200020003" pitchFamily="34" charset="-34"/>
                <a:cs typeface="TH SarabunPSK" panose="020B0500040200020003" pitchFamily="34" charset="-34"/>
              </a:rPr>
              <a:t> which could translate to higher profit.</a:t>
            </a:r>
            <a:endParaRPr lang="th-TH" sz="2400" dirty="0">
              <a:latin typeface="TH SarabunPSK" panose="020B0500040200020003" pitchFamily="34" charset="-34"/>
              <a:cs typeface="TH SarabunPSK" panose="020B0500040200020003" pitchFamily="34" charset="-34"/>
            </a:endParaRPr>
          </a:p>
        </p:txBody>
      </p:sp>
      <p:sp>
        <p:nvSpPr>
          <p:cNvPr id="3" name="สี่เหลี่ยมผืนผ้า 2">
            <a:extLst>
              <a:ext uri="{FF2B5EF4-FFF2-40B4-BE49-F238E27FC236}">
                <a16:creationId xmlns:a16="http://schemas.microsoft.com/office/drawing/2014/main" xmlns="" id="{3DF6D9AC-16E1-4750-9535-C3942A58C325}"/>
              </a:ext>
            </a:extLst>
          </p:cNvPr>
          <p:cNvSpPr/>
          <p:nvPr/>
        </p:nvSpPr>
        <p:spPr>
          <a:xfrm>
            <a:off x="1251285" y="3717031"/>
            <a:ext cx="10347158" cy="1938992"/>
          </a:xfrm>
          <a:prstGeom prst="rect">
            <a:avLst/>
          </a:prstGeom>
        </p:spPr>
        <p:txBody>
          <a:bodyPr wrap="square">
            <a:spAutoFit/>
          </a:bodyPr>
          <a:lstStyle/>
          <a:p>
            <a:pPr algn="thaiDist"/>
            <a:r>
              <a:rPr lang="en-US" sz="2400" b="1" dirty="0"/>
              <a:t>vii. Wherever possible, organisms which have physiological requirements which protect them against competition from contaminants should be used. </a:t>
            </a:r>
          </a:p>
          <a:p>
            <a:pPr algn="thaiDist"/>
            <a:r>
              <a:rPr lang="en-US" sz="2400" b="1" dirty="0"/>
              <a:t>	</a:t>
            </a:r>
            <a:r>
              <a:rPr lang="en-US" sz="2400" dirty="0"/>
              <a:t>An organism with optimum productivity at high temperatures, low pH values or which is able to elaborate agents inhibitory to competitors has a decided advantage over others. Thus a thermophilic efficient producer would be preferred to a mesophilic one</a:t>
            </a:r>
            <a:endParaRPr lang="th-TH" sz="2400" dirty="0"/>
          </a:p>
        </p:txBody>
      </p:sp>
    </p:spTree>
    <p:extLst>
      <p:ext uri="{BB962C8B-B14F-4D97-AF65-F5344CB8AC3E}">
        <p14:creationId xmlns:p14="http://schemas.microsoft.com/office/powerpoint/2010/main" val="87800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67BE9D36-BEA4-4387-992E-29F2FF0DA0DE}"/>
              </a:ext>
            </a:extLst>
          </p:cNvPr>
          <p:cNvSpPr/>
          <p:nvPr/>
        </p:nvSpPr>
        <p:spPr>
          <a:xfrm>
            <a:off x="1283369" y="1146518"/>
            <a:ext cx="10058400" cy="4154984"/>
          </a:xfrm>
          <a:prstGeom prst="rect">
            <a:avLst/>
          </a:prstGeom>
        </p:spPr>
        <p:txBody>
          <a:bodyPr wrap="square">
            <a:spAutoFit/>
          </a:bodyPr>
          <a:lstStyle/>
          <a:p>
            <a:pPr algn="thaiDist"/>
            <a:r>
              <a:rPr lang="en-US" sz="2400" b="1" dirty="0">
                <a:latin typeface="TH SarabunPSK" panose="020B0500040200020003" pitchFamily="34" charset="-34"/>
                <a:cs typeface="TH SarabunPSK" panose="020B0500040200020003" pitchFamily="34" charset="-34"/>
              </a:rPr>
              <a:t>viii. The organism should be reasonably resistant to predators such as </a:t>
            </a:r>
            <a:r>
              <a:rPr lang="en-US" sz="2400" b="1" i="1" dirty="0" err="1">
                <a:latin typeface="TH SarabunPSK" panose="020B0500040200020003" pitchFamily="34" charset="-34"/>
                <a:cs typeface="TH SarabunPSK" panose="020B0500040200020003" pitchFamily="34" charset="-34"/>
              </a:rPr>
              <a:t>Bdellovibrio</a:t>
            </a:r>
            <a:r>
              <a:rPr lang="en-US" sz="2400" b="1" i="1" dirty="0">
                <a:latin typeface="TH SarabunPSK" panose="020B0500040200020003" pitchFamily="34" charset="-34"/>
                <a:cs typeface="TH SarabunPSK" panose="020B0500040200020003" pitchFamily="34" charset="-34"/>
              </a:rPr>
              <a:t> </a:t>
            </a:r>
            <a:r>
              <a:rPr lang="en-US" sz="2400" b="1" dirty="0" err="1">
                <a:latin typeface="TH SarabunPSK" panose="020B0500040200020003" pitchFamily="34" charset="-34"/>
                <a:cs typeface="TH SarabunPSK" panose="020B0500040200020003" pitchFamily="34" charset="-34"/>
              </a:rPr>
              <a:t>spp</a:t>
            </a:r>
            <a:r>
              <a:rPr lang="en-US" sz="2400" b="1" dirty="0">
                <a:latin typeface="TH SarabunPSK" panose="020B0500040200020003" pitchFamily="34" charset="-34"/>
                <a:cs typeface="TH SarabunPSK" panose="020B0500040200020003" pitchFamily="34" charset="-34"/>
              </a:rPr>
              <a:t> or bacteriophages. </a:t>
            </a:r>
          </a:p>
          <a:p>
            <a:pPr algn="thaiDist"/>
            <a:r>
              <a:rPr lang="en-US" sz="2400" b="1" dirty="0">
                <a:latin typeface="TH SarabunPSK" panose="020B0500040200020003" pitchFamily="34" charset="-34"/>
                <a:cs typeface="TH SarabunPSK" panose="020B0500040200020003" pitchFamily="34" charset="-34"/>
              </a:rPr>
              <a:t>	</a:t>
            </a:r>
            <a:r>
              <a:rPr lang="en-US" sz="2400" dirty="0">
                <a:latin typeface="TH SarabunPSK" panose="020B0500040200020003" pitchFamily="34" charset="-34"/>
                <a:cs typeface="TH SarabunPSK" panose="020B0500040200020003" pitchFamily="34" charset="-34"/>
              </a:rPr>
              <a:t>It should therefore be part of the fundamental research of an industrial establishment using a phage-susceptible organism to attempt to produce phage-resistant but high yielding strains of the organism.</a:t>
            </a:r>
          </a:p>
          <a:p>
            <a:pPr algn="thaiDist"/>
            <a:endParaRPr lang="en-US" sz="2400" dirty="0">
              <a:latin typeface="TH SarabunPSK" panose="020B0500040200020003" pitchFamily="34" charset="-34"/>
              <a:cs typeface="TH SarabunPSK" panose="020B0500040200020003" pitchFamily="34" charset="-34"/>
            </a:endParaRPr>
          </a:p>
          <a:p>
            <a:pPr algn="thaiDist"/>
            <a:r>
              <a:rPr lang="en-US" sz="2400" b="1" dirty="0">
                <a:latin typeface="TH SarabunPSK" panose="020B0500040200020003" pitchFamily="34" charset="-34"/>
                <a:cs typeface="TH SarabunPSK" panose="020B0500040200020003" pitchFamily="34" charset="-34"/>
              </a:rPr>
              <a:t>ix. Where practicable the organism should not be too highly demanding of oxygen as aeration </a:t>
            </a:r>
            <a:r>
              <a:rPr lang="en-US" sz="2400" dirty="0">
                <a:latin typeface="TH SarabunPSK" panose="020B0500040200020003" pitchFamily="34" charset="-34"/>
                <a:cs typeface="TH SarabunPSK" panose="020B0500040200020003" pitchFamily="34" charset="-34"/>
              </a:rPr>
              <a:t>(through greater power demand for agitation of the </a:t>
            </a:r>
            <a:r>
              <a:rPr lang="en-US" sz="2400" dirty="0" err="1">
                <a:latin typeface="TH SarabunPSK" panose="020B0500040200020003" pitchFamily="34" charset="-34"/>
                <a:cs typeface="TH SarabunPSK" panose="020B0500040200020003" pitchFamily="34" charset="-34"/>
              </a:rPr>
              <a:t>fermentor</a:t>
            </a:r>
            <a:r>
              <a:rPr lang="en-US" sz="2400" dirty="0">
                <a:latin typeface="TH SarabunPSK" panose="020B0500040200020003" pitchFamily="34" charset="-34"/>
                <a:cs typeface="TH SarabunPSK" panose="020B0500040200020003" pitchFamily="34" charset="-34"/>
              </a:rPr>
              <a:t> impellers, forced air injection </a:t>
            </a:r>
            <a:r>
              <a:rPr lang="en-US" sz="2400" dirty="0" err="1">
                <a:latin typeface="TH SarabunPSK" panose="020B0500040200020003" pitchFamily="34" charset="-34"/>
                <a:cs typeface="TH SarabunPSK" panose="020B0500040200020003" pitchFamily="34" charset="-34"/>
              </a:rPr>
              <a:t>etc</a:t>
            </a:r>
            <a:r>
              <a:rPr lang="en-US" sz="2400" dirty="0">
                <a:latin typeface="TH SarabunPSK" panose="020B0500040200020003" pitchFamily="34" charset="-34"/>
                <a:cs typeface="TH SarabunPSK" panose="020B0500040200020003" pitchFamily="34" charset="-34"/>
              </a:rPr>
              <a:t>) contributes about 20% of the cost of the finished product.</a:t>
            </a:r>
          </a:p>
          <a:p>
            <a:pPr algn="thaiDist"/>
            <a:endParaRPr lang="en-US" sz="2400" dirty="0">
              <a:latin typeface="TH SarabunPSK" panose="020B0500040200020003" pitchFamily="34" charset="-34"/>
              <a:cs typeface="TH SarabunPSK" panose="020B0500040200020003" pitchFamily="34" charset="-34"/>
            </a:endParaRPr>
          </a:p>
          <a:p>
            <a:pPr algn="thaiDist"/>
            <a:r>
              <a:rPr lang="en-US" sz="2400" b="1" dirty="0">
                <a:latin typeface="TH SarabunPSK" panose="020B0500040200020003" pitchFamily="34" charset="-34"/>
                <a:cs typeface="TH SarabunPSK" panose="020B0500040200020003" pitchFamily="34" charset="-34"/>
              </a:rPr>
              <a:t>x. Lastly, the organism should be fairly easily amenable to genetic manipulation </a:t>
            </a:r>
            <a:r>
              <a:rPr lang="en-US" sz="2400" dirty="0">
                <a:latin typeface="TH SarabunPSK" panose="020B0500040200020003" pitchFamily="34" charset="-34"/>
                <a:cs typeface="TH SarabunPSK" panose="020B0500040200020003" pitchFamily="34" charset="-34"/>
              </a:rPr>
              <a:t>to enable the establishment of strains with more acceptable properties.</a:t>
            </a:r>
            <a:endParaRPr lang="th-TH" sz="24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0886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A6FCA026-943B-4762-A439-2317D3E08F9E}"/>
              </a:ext>
            </a:extLst>
          </p:cNvPr>
          <p:cNvSpPr/>
          <p:nvPr/>
        </p:nvSpPr>
        <p:spPr>
          <a:xfrm>
            <a:off x="0" y="230777"/>
            <a:ext cx="12192000" cy="1200329"/>
          </a:xfrm>
          <a:prstGeom prst="rect">
            <a:avLst/>
          </a:prstGeom>
          <a:solidFill>
            <a:schemeClr val="bg2"/>
          </a:solidFill>
        </p:spPr>
        <p:txBody>
          <a:bodyPr wrap="square">
            <a:spAutoFit/>
          </a:bodyPr>
          <a:lstStyle/>
          <a:p>
            <a:pPr algn="ctr"/>
            <a:r>
              <a:rPr lang="en-US" sz="3600" b="1" dirty="0">
                <a:latin typeface="Times New Roman" panose="02020603050405020304" pitchFamily="18" charset="0"/>
              </a:rPr>
              <a:t>THE USE OF THE WORD </a:t>
            </a:r>
          </a:p>
          <a:p>
            <a:pPr algn="ctr"/>
            <a:r>
              <a:rPr lang="en-US" sz="3600" b="1" dirty="0">
                <a:latin typeface="Times New Roman" panose="02020603050405020304" pitchFamily="18" charset="0"/>
              </a:rPr>
              <a:t>‘FERMENTATION’  IN INDUSTRIAL MICROBIOLOGY</a:t>
            </a:r>
            <a:endParaRPr lang="th-TH" sz="3600" dirty="0"/>
          </a:p>
        </p:txBody>
      </p:sp>
      <p:sp>
        <p:nvSpPr>
          <p:cNvPr id="3" name="สี่เหลี่ยมผืนผ้า 2">
            <a:extLst>
              <a:ext uri="{FF2B5EF4-FFF2-40B4-BE49-F238E27FC236}">
                <a16:creationId xmlns:a16="http://schemas.microsoft.com/office/drawing/2014/main" xmlns="" id="{EB12D116-18E6-43FD-8E59-81157D97558A}"/>
              </a:ext>
            </a:extLst>
          </p:cNvPr>
          <p:cNvSpPr/>
          <p:nvPr/>
        </p:nvSpPr>
        <p:spPr>
          <a:xfrm>
            <a:off x="4932036" y="2942791"/>
            <a:ext cx="6770152" cy="3416320"/>
          </a:xfrm>
          <a:prstGeom prst="rect">
            <a:avLst/>
          </a:prstGeom>
        </p:spPr>
        <p:txBody>
          <a:bodyPr wrap="square">
            <a:spAutoFit/>
          </a:bodyPr>
          <a:lstStyle/>
          <a:p>
            <a:pPr algn="thaiDist"/>
            <a:r>
              <a:rPr lang="en-US" sz="2400" dirty="0"/>
              <a:t>	1.The type of metabolism of a carbon source in which energy is generated by substrate and in which organic molecules function as the final electron acceptor generated during the break-down of carbon-containing compounds.</a:t>
            </a:r>
          </a:p>
          <a:p>
            <a:pPr algn="thaiDist"/>
            <a:r>
              <a:rPr lang="en-US" sz="2400" dirty="0"/>
              <a:t>	2. Any process in which micro-organisms are grown on a large scale, even if the final electron acceptor is not an organic compound</a:t>
            </a:r>
          </a:p>
          <a:p>
            <a:pPr algn="thaiDist"/>
            <a:r>
              <a:rPr lang="en-US" sz="2400" dirty="0"/>
              <a:t>	3. The processing of fermented food which microorganisms play a major part.</a:t>
            </a:r>
            <a:endParaRPr lang="th-TH" sz="2400" dirty="0"/>
          </a:p>
          <a:p>
            <a:pPr algn="thaiDist"/>
            <a:endParaRPr lang="th-TH" sz="2400" dirty="0"/>
          </a:p>
        </p:txBody>
      </p:sp>
      <p:pic>
        <p:nvPicPr>
          <p:cNvPr id="1026" name="Picture 2" descr="à¸à¸¥à¸à¸²à¸£à¸à¹à¸à¸«à¸²à¸£à¸¹à¸à¸ à¸²à¸à¸ªà¸³à¸«à¸£à¸±à¸ fermentation bubble">
            <a:extLst>
              <a:ext uri="{FF2B5EF4-FFF2-40B4-BE49-F238E27FC236}">
                <a16:creationId xmlns:a16="http://schemas.microsoft.com/office/drawing/2014/main" xmlns="" id="{186B0EB2-5E41-4E0C-93D2-3EF1D9DB5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665" y="2510512"/>
            <a:ext cx="1678858" cy="2967539"/>
          </a:xfrm>
          <a:prstGeom prst="rect">
            <a:avLst/>
          </a:prstGeom>
          <a:noFill/>
          <a:extLst>
            <a:ext uri="{909E8E84-426E-40DD-AFC4-6F175D3DCCD1}">
              <a14:hiddenFill xmlns:a14="http://schemas.microsoft.com/office/drawing/2010/main">
                <a:solidFill>
                  <a:srgbClr val="FFFFFF"/>
                </a:solidFill>
              </a14:hiddenFill>
            </a:ext>
          </a:extLst>
        </p:spPr>
      </p:pic>
      <p:sp>
        <p:nvSpPr>
          <p:cNvPr id="5" name="สี่เหลี่ยมผืนผ้า 4">
            <a:extLst>
              <a:ext uri="{FF2B5EF4-FFF2-40B4-BE49-F238E27FC236}">
                <a16:creationId xmlns:a16="http://schemas.microsoft.com/office/drawing/2014/main" xmlns="" id="{1788D0D3-636E-4634-BD42-179EDB9FF691}"/>
              </a:ext>
            </a:extLst>
          </p:cNvPr>
          <p:cNvSpPr/>
          <p:nvPr/>
        </p:nvSpPr>
        <p:spPr>
          <a:xfrm>
            <a:off x="4807123" y="1556405"/>
            <a:ext cx="6895065" cy="1077218"/>
          </a:xfrm>
          <a:prstGeom prst="rect">
            <a:avLst/>
          </a:prstGeom>
          <a:solidFill>
            <a:schemeClr val="bg2">
              <a:lumMod val="40000"/>
              <a:lumOff val="60000"/>
            </a:schemeClr>
          </a:solidFill>
        </p:spPr>
        <p:txBody>
          <a:bodyPr wrap="square">
            <a:spAutoFit/>
          </a:bodyPr>
          <a:lstStyle/>
          <a:p>
            <a:pPr algn="ctr"/>
            <a:r>
              <a:rPr lang="en-US" sz="3200" dirty="0"/>
              <a:t>Fermentation in Industrial microbiology has three different meanings</a:t>
            </a:r>
            <a:endParaRPr lang="th-TH" sz="3200" dirty="0"/>
          </a:p>
        </p:txBody>
      </p:sp>
      <p:cxnSp>
        <p:nvCxnSpPr>
          <p:cNvPr id="7" name="ตัวเชื่อมต่อตรง 6">
            <a:extLst>
              <a:ext uri="{FF2B5EF4-FFF2-40B4-BE49-F238E27FC236}">
                <a16:creationId xmlns:a16="http://schemas.microsoft.com/office/drawing/2014/main" xmlns="" id="{E4009EF2-A143-4693-B1FA-B07FC865B5BE}"/>
              </a:ext>
            </a:extLst>
          </p:cNvPr>
          <p:cNvCxnSpPr>
            <a:cxnSpLocks/>
          </p:cNvCxnSpPr>
          <p:nvPr/>
        </p:nvCxnSpPr>
        <p:spPr>
          <a:xfrm>
            <a:off x="4614104" y="1556405"/>
            <a:ext cx="0" cy="5188879"/>
          </a:xfrm>
          <a:prstGeom prst="line">
            <a:avLst/>
          </a:prstGeom>
          <a:ln w="762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สี่เหลี่ยมผืนผ้า 8">
            <a:extLst>
              <a:ext uri="{FF2B5EF4-FFF2-40B4-BE49-F238E27FC236}">
                <a16:creationId xmlns:a16="http://schemas.microsoft.com/office/drawing/2014/main" xmlns="" id="{61267304-476F-4BFC-99B0-7630C3236A8E}"/>
              </a:ext>
            </a:extLst>
          </p:cNvPr>
          <p:cNvSpPr/>
          <p:nvPr/>
        </p:nvSpPr>
        <p:spPr>
          <a:xfrm>
            <a:off x="822084" y="1536619"/>
            <a:ext cx="3792020" cy="830997"/>
          </a:xfrm>
          <a:prstGeom prst="rect">
            <a:avLst/>
          </a:prstGeom>
        </p:spPr>
        <p:txBody>
          <a:bodyPr wrap="square">
            <a:spAutoFit/>
          </a:bodyPr>
          <a:lstStyle/>
          <a:p>
            <a:r>
              <a:rPr lang="en-US" sz="2400" dirty="0"/>
              <a:t>	The word fermentation comes from the Latin, which means to boil. </a:t>
            </a:r>
            <a:endParaRPr lang="th-TH" sz="2400" dirty="0"/>
          </a:p>
        </p:txBody>
      </p:sp>
      <p:sp>
        <p:nvSpPr>
          <p:cNvPr id="8" name="สี่เหลี่ยมผืนผ้า 7">
            <a:extLst>
              <a:ext uri="{FF2B5EF4-FFF2-40B4-BE49-F238E27FC236}">
                <a16:creationId xmlns:a16="http://schemas.microsoft.com/office/drawing/2014/main" xmlns="" id="{D0C70BED-013B-4376-8DB5-2859123F8948}"/>
              </a:ext>
            </a:extLst>
          </p:cNvPr>
          <p:cNvSpPr/>
          <p:nvPr/>
        </p:nvSpPr>
        <p:spPr>
          <a:xfrm>
            <a:off x="629070" y="5728648"/>
            <a:ext cx="3792015" cy="830997"/>
          </a:xfrm>
          <a:prstGeom prst="rect">
            <a:avLst/>
          </a:prstGeom>
        </p:spPr>
        <p:txBody>
          <a:bodyPr wrap="square">
            <a:spAutoFit/>
          </a:bodyPr>
          <a:lstStyle/>
          <a:p>
            <a:pPr algn="thaiDist"/>
            <a:r>
              <a:rPr lang="en-US" sz="2400" dirty="0"/>
              <a:t>	It originated from the releasing of gas bubbles during wine fermentation.</a:t>
            </a:r>
            <a:endParaRPr lang="th-TH" sz="2400" dirty="0"/>
          </a:p>
        </p:txBody>
      </p:sp>
    </p:spTree>
    <p:extLst>
      <p:ext uri="{BB962C8B-B14F-4D97-AF65-F5344CB8AC3E}">
        <p14:creationId xmlns:p14="http://schemas.microsoft.com/office/powerpoint/2010/main" val="29210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F0458FD0-4FD7-4B99-AA77-59F5C5691197}"/>
              </a:ext>
            </a:extLst>
          </p:cNvPr>
          <p:cNvSpPr/>
          <p:nvPr/>
        </p:nvSpPr>
        <p:spPr>
          <a:xfrm>
            <a:off x="850232" y="401234"/>
            <a:ext cx="10844463" cy="954107"/>
          </a:xfrm>
          <a:prstGeom prst="rect">
            <a:avLst/>
          </a:prstGeom>
        </p:spPr>
        <p:txBody>
          <a:bodyPr wrap="square">
            <a:spAutoFit/>
          </a:bodyPr>
          <a:lstStyle/>
          <a:p>
            <a:pPr algn="ctr"/>
            <a:r>
              <a:rPr lang="en-US" sz="2800" b="1" dirty="0">
                <a:latin typeface="Times New Roman" panose="02020603050405020304" pitchFamily="18" charset="0"/>
              </a:rPr>
              <a:t>ORGANIZATIONAL SET-UP IN AN INDUSTRIAL</a:t>
            </a:r>
          </a:p>
          <a:p>
            <a:pPr algn="ctr"/>
            <a:r>
              <a:rPr lang="en-US" sz="2800" b="1" dirty="0">
                <a:latin typeface="Times New Roman" panose="02020603050405020304" pitchFamily="18" charset="0"/>
              </a:rPr>
              <a:t>MICROBIOLOGY ESTABLISHMENT</a:t>
            </a:r>
            <a:endParaRPr lang="th-TH" sz="2800" dirty="0"/>
          </a:p>
        </p:txBody>
      </p:sp>
      <p:pic>
        <p:nvPicPr>
          <p:cNvPr id="2050" name="Picture 2" descr="à¸à¸¥à¸à¸²à¸£à¸à¹à¸à¸«à¸²à¸£à¸¹à¸à¸ à¸²à¸à¸ªà¸³à¸«à¸£à¸±à¸ Set-up in an Industrial Microbiology Establishment">
            <a:extLst>
              <a:ext uri="{FF2B5EF4-FFF2-40B4-BE49-F238E27FC236}">
                <a16:creationId xmlns:a16="http://schemas.microsoft.com/office/drawing/2014/main" xmlns="" id="{31ABE547-E517-45CE-AF11-6B67998BA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473" y="1273660"/>
            <a:ext cx="6898104" cy="5173579"/>
          </a:xfrm>
          <a:prstGeom prst="rect">
            <a:avLst/>
          </a:prstGeom>
          <a:noFill/>
          <a:extLst>
            <a:ext uri="{909E8E84-426E-40DD-AFC4-6F175D3DCCD1}">
              <a14:hiddenFill xmlns:a14="http://schemas.microsoft.com/office/drawing/2010/main">
                <a:solidFill>
                  <a:srgbClr val="FFFFFF"/>
                </a:solidFill>
              </a14:hiddenFill>
            </a:ext>
          </a:extLst>
        </p:spPr>
      </p:pic>
      <p:sp>
        <p:nvSpPr>
          <p:cNvPr id="4" name="สี่เหลี่ยมผืนผ้า 3">
            <a:extLst>
              <a:ext uri="{FF2B5EF4-FFF2-40B4-BE49-F238E27FC236}">
                <a16:creationId xmlns:a16="http://schemas.microsoft.com/office/drawing/2014/main" xmlns="" id="{ED6EE90D-805B-4861-B1E9-8E2EF7AF8E4D}"/>
              </a:ext>
            </a:extLst>
          </p:cNvPr>
          <p:cNvSpPr/>
          <p:nvPr/>
        </p:nvSpPr>
        <p:spPr>
          <a:xfrm>
            <a:off x="4343222" y="6488668"/>
            <a:ext cx="4211409" cy="369332"/>
          </a:xfrm>
          <a:prstGeom prst="rect">
            <a:avLst/>
          </a:prstGeom>
        </p:spPr>
        <p:txBody>
          <a:bodyPr wrap="none">
            <a:spAutoFit/>
          </a:bodyPr>
          <a:lstStyle/>
          <a:p>
            <a:r>
              <a:rPr lang="en-US" dirty="0"/>
              <a:t>Fig. 1.1 Set-up in an Industrial Microbiology Establishment</a:t>
            </a:r>
            <a:endParaRPr lang="th-TH" dirty="0"/>
          </a:p>
        </p:txBody>
      </p:sp>
    </p:spTree>
    <p:extLst>
      <p:ext uri="{BB962C8B-B14F-4D97-AF65-F5344CB8AC3E}">
        <p14:creationId xmlns:p14="http://schemas.microsoft.com/office/powerpoint/2010/main" val="108108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à¸à¸¥à¸à¸²à¸£à¸à¹à¸à¸«à¸²à¸£à¸¹à¸à¸ à¸²à¸à¸ªà¸³à¸«à¸£à¸±à¸ Flowchart of the Production Process in a Typical Industrial Microbiology Establishment">
            <a:extLst>
              <a:ext uri="{FF2B5EF4-FFF2-40B4-BE49-F238E27FC236}">
                <a16:creationId xmlns:a16="http://schemas.microsoft.com/office/drawing/2014/main" xmlns="" id="{66092B10-08CF-45A2-A44E-3EF54462D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664" y="314459"/>
            <a:ext cx="10026316" cy="5877793"/>
          </a:xfrm>
          <a:prstGeom prst="rect">
            <a:avLst/>
          </a:prstGeom>
          <a:noFill/>
          <a:extLst>
            <a:ext uri="{909E8E84-426E-40DD-AFC4-6F175D3DCCD1}">
              <a14:hiddenFill xmlns:a14="http://schemas.microsoft.com/office/drawing/2010/main">
                <a:solidFill>
                  <a:srgbClr val="FFFFFF"/>
                </a:solidFill>
              </a14:hiddenFill>
            </a:ext>
          </a:extLst>
        </p:spPr>
      </p:pic>
      <p:sp>
        <p:nvSpPr>
          <p:cNvPr id="3" name="สี่เหลี่ยมผืนผ้า 2">
            <a:extLst>
              <a:ext uri="{FF2B5EF4-FFF2-40B4-BE49-F238E27FC236}">
                <a16:creationId xmlns:a16="http://schemas.microsoft.com/office/drawing/2014/main" xmlns="" id="{93DEE864-2457-4554-84E1-5C7375FF630D}"/>
              </a:ext>
            </a:extLst>
          </p:cNvPr>
          <p:cNvSpPr/>
          <p:nvPr/>
        </p:nvSpPr>
        <p:spPr>
          <a:xfrm>
            <a:off x="3360821" y="6362382"/>
            <a:ext cx="7467599" cy="369332"/>
          </a:xfrm>
          <a:prstGeom prst="rect">
            <a:avLst/>
          </a:prstGeom>
        </p:spPr>
        <p:txBody>
          <a:bodyPr wrap="square">
            <a:spAutoFit/>
          </a:bodyPr>
          <a:lstStyle/>
          <a:p>
            <a:r>
              <a:rPr lang="en-US" b="1" dirty="0"/>
              <a:t>Fig. 1.2</a:t>
            </a:r>
            <a:r>
              <a:rPr lang="th-TH" b="1" dirty="0"/>
              <a:t> </a:t>
            </a:r>
            <a:r>
              <a:rPr lang="th-TH" dirty="0" err="1"/>
              <a:t>Flowchart</a:t>
            </a:r>
            <a:r>
              <a:rPr lang="th-TH" dirty="0"/>
              <a:t> of </a:t>
            </a:r>
            <a:r>
              <a:rPr lang="th-TH" dirty="0" err="1"/>
              <a:t>the</a:t>
            </a:r>
            <a:r>
              <a:rPr lang="th-TH" dirty="0"/>
              <a:t> </a:t>
            </a:r>
            <a:r>
              <a:rPr lang="th-TH" dirty="0" err="1"/>
              <a:t>Production</a:t>
            </a:r>
            <a:r>
              <a:rPr lang="th-TH" dirty="0"/>
              <a:t> </a:t>
            </a:r>
            <a:r>
              <a:rPr lang="th-TH" dirty="0" err="1"/>
              <a:t>Process</a:t>
            </a:r>
            <a:r>
              <a:rPr lang="th-TH" dirty="0"/>
              <a:t> </a:t>
            </a:r>
            <a:r>
              <a:rPr lang="th-TH" dirty="0" err="1"/>
              <a:t>in</a:t>
            </a:r>
            <a:r>
              <a:rPr lang="th-TH" dirty="0"/>
              <a:t> a </a:t>
            </a:r>
            <a:r>
              <a:rPr lang="th-TH" dirty="0" err="1"/>
              <a:t>Typical</a:t>
            </a:r>
            <a:r>
              <a:rPr lang="th-TH" dirty="0"/>
              <a:t> </a:t>
            </a:r>
            <a:r>
              <a:rPr lang="th-TH" dirty="0" err="1"/>
              <a:t>Industrial</a:t>
            </a:r>
            <a:r>
              <a:rPr lang="th-TH" dirty="0"/>
              <a:t> </a:t>
            </a:r>
            <a:r>
              <a:rPr lang="th-TH" dirty="0" err="1"/>
              <a:t>Microbiology</a:t>
            </a:r>
            <a:r>
              <a:rPr lang="th-TH" dirty="0"/>
              <a:t> </a:t>
            </a:r>
            <a:r>
              <a:rPr lang="th-TH" dirty="0" err="1"/>
              <a:t>Establishment</a:t>
            </a:r>
            <a:endParaRPr lang="th-TH" dirty="0"/>
          </a:p>
        </p:txBody>
      </p:sp>
    </p:spTree>
    <p:extLst>
      <p:ext uri="{BB962C8B-B14F-4D97-AF65-F5344CB8AC3E}">
        <p14:creationId xmlns:p14="http://schemas.microsoft.com/office/powerpoint/2010/main" val="98259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CCD422BC-AFCD-47A1-8CEE-F2041964EC0B}"/>
              </a:ext>
            </a:extLst>
          </p:cNvPr>
          <p:cNvSpPr>
            <a:spLocks noGrp="1"/>
          </p:cNvSpPr>
          <p:nvPr>
            <p:ph type="ctrTitle"/>
          </p:nvPr>
        </p:nvSpPr>
        <p:spPr>
          <a:xfrm>
            <a:off x="1487082" y="2251550"/>
            <a:ext cx="9217835" cy="2098226"/>
          </a:xfrm>
        </p:spPr>
        <p:txBody>
          <a:bodyPr/>
          <a:lstStyle/>
          <a:p>
            <a:r>
              <a:rPr lang="en-US" sz="4400" b="1" dirty="0">
                <a:solidFill>
                  <a:schemeClr val="tx2">
                    <a:lumMod val="50000"/>
                  </a:schemeClr>
                </a:solidFill>
                <a:latin typeface="Times New Roman" panose="02020603050405020304" pitchFamily="18" charset="0"/>
                <a:cs typeface="Times New Roman" panose="02020603050405020304" pitchFamily="18" charset="0"/>
              </a:rPr>
              <a:t>Microorganisms in Industrial Microbiology and Biotechnology</a:t>
            </a:r>
            <a:endParaRPr lang="th-TH" sz="4400" b="1" dirty="0">
              <a:solidFill>
                <a:schemeClr val="tx2">
                  <a:lumMod val="50000"/>
                </a:schemeClr>
              </a:solidFill>
              <a:latin typeface="Times New Roman" panose="02020603050405020304" pitchFamily="18" charset="0"/>
            </a:endParaRPr>
          </a:p>
        </p:txBody>
      </p:sp>
    </p:spTree>
    <p:extLst>
      <p:ext uri="{BB962C8B-B14F-4D97-AF65-F5344CB8AC3E}">
        <p14:creationId xmlns:p14="http://schemas.microsoft.com/office/powerpoint/2010/main" val="331211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E5A0B9A7-0E8B-4B0E-851E-7D1B19A676C2}"/>
              </a:ext>
            </a:extLst>
          </p:cNvPr>
          <p:cNvSpPr/>
          <p:nvPr/>
        </p:nvSpPr>
        <p:spPr>
          <a:xfrm>
            <a:off x="2487640" y="388840"/>
            <a:ext cx="7216719" cy="646331"/>
          </a:xfrm>
          <a:prstGeom prst="rect">
            <a:avLst/>
          </a:prstGeom>
        </p:spPr>
        <p:txBody>
          <a:bodyPr wrap="none">
            <a:spAutoFit/>
          </a:bodyPr>
          <a:lstStyle/>
          <a:p>
            <a:r>
              <a:rPr lang="en-US" sz="3600" b="1" dirty="0">
                <a:latin typeface="Times New Roman" panose="02020603050405020304" pitchFamily="18" charset="0"/>
              </a:rPr>
              <a:t>1. Nature of Cells of Living Systems</a:t>
            </a:r>
            <a:endParaRPr lang="th-TH" sz="3600" dirty="0"/>
          </a:p>
        </p:txBody>
      </p:sp>
      <p:pic>
        <p:nvPicPr>
          <p:cNvPr id="4098" name="Picture 2" descr="à¸£à¸¹à¸à¸ à¸²à¸à¸à¸µà¹à¹à¸à¸µà¹à¸¢à¸§à¸à¹à¸­à¸">
            <a:extLst>
              <a:ext uri="{FF2B5EF4-FFF2-40B4-BE49-F238E27FC236}">
                <a16:creationId xmlns:a16="http://schemas.microsoft.com/office/drawing/2014/main" xmlns="" id="{400BB10E-DD98-41AC-9478-425152B87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7" y="1175084"/>
            <a:ext cx="10588152" cy="529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2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ผืนผ้า 7">
            <a:extLst>
              <a:ext uri="{FF2B5EF4-FFF2-40B4-BE49-F238E27FC236}">
                <a16:creationId xmlns:a16="http://schemas.microsoft.com/office/drawing/2014/main" xmlns="" id="{D91C4054-D631-44C5-A9DD-72EB9EA024EB}"/>
              </a:ext>
            </a:extLst>
          </p:cNvPr>
          <p:cNvSpPr/>
          <p:nvPr/>
        </p:nvSpPr>
        <p:spPr>
          <a:xfrm>
            <a:off x="786055" y="2697865"/>
            <a:ext cx="11053015" cy="1067920"/>
          </a:xfrm>
          <a:prstGeom prst="rect">
            <a:avLst/>
          </a:prstGeom>
          <a:solidFill>
            <a:schemeClr val="accent1">
              <a:alpha val="29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xmlns="" id="{65ABF298-8A4F-4356-94EC-117F8AFBA01A}"/>
              </a:ext>
            </a:extLst>
          </p:cNvPr>
          <p:cNvSpPr/>
          <p:nvPr/>
        </p:nvSpPr>
        <p:spPr>
          <a:xfrm>
            <a:off x="962523" y="397400"/>
            <a:ext cx="10716125" cy="954107"/>
          </a:xfrm>
          <a:prstGeom prst="rect">
            <a:avLst/>
          </a:prstGeom>
        </p:spPr>
        <p:txBody>
          <a:bodyPr wrap="square">
            <a:spAutoFit/>
          </a:bodyPr>
          <a:lstStyle/>
          <a:p>
            <a:r>
              <a:rPr lang="en-US" sz="2800" b="1" dirty="0">
                <a:latin typeface="TH SarabunPSK" panose="020B0500040200020003" pitchFamily="34" charset="-34"/>
                <a:cs typeface="TH SarabunPSK" panose="020B0500040200020003" pitchFamily="34" charset="-34"/>
              </a:rPr>
              <a:t>Cell wall</a:t>
            </a:r>
            <a:r>
              <a:rPr lang="en-US" sz="2800" dirty="0">
                <a:latin typeface="TH SarabunPSK" panose="020B0500040200020003" pitchFamily="34" charset="-34"/>
                <a:cs typeface="TH SarabunPSK" panose="020B0500040200020003" pitchFamily="34" charset="-34"/>
              </a:rPr>
              <a:t>: </a:t>
            </a:r>
            <a:r>
              <a:rPr lang="en-US" sz="2800" dirty="0" err="1">
                <a:latin typeface="TH SarabunPSK" panose="020B0500040200020003" pitchFamily="34" charset="-34"/>
                <a:cs typeface="TH SarabunPSK" panose="020B0500040200020003" pitchFamily="34" charset="-34"/>
              </a:rPr>
              <a:t>Procaryotic</a:t>
            </a:r>
            <a:r>
              <a:rPr lang="en-US" sz="2800" dirty="0">
                <a:latin typeface="TH SarabunPSK" panose="020B0500040200020003" pitchFamily="34" charset="-34"/>
                <a:cs typeface="TH SarabunPSK" panose="020B0500040200020003" pitchFamily="34" charset="-34"/>
              </a:rPr>
              <a:t> cell walls contain </a:t>
            </a:r>
            <a:r>
              <a:rPr lang="en-US" sz="2800" dirty="0" err="1">
                <a:latin typeface="TH SarabunPSK" panose="020B0500040200020003" pitchFamily="34" charset="-34"/>
                <a:cs typeface="TH SarabunPSK" panose="020B0500040200020003" pitchFamily="34" charset="-34"/>
              </a:rPr>
              <a:t>glycopeptides</a:t>
            </a:r>
            <a:r>
              <a:rPr lang="en-US" sz="2800" dirty="0">
                <a:latin typeface="TH SarabunPSK" panose="020B0500040200020003" pitchFamily="34" charset="-34"/>
                <a:cs typeface="TH SarabunPSK" panose="020B0500040200020003" pitchFamily="34" charset="-34"/>
              </a:rPr>
              <a:t>; these are absent in eukaryotic cells. Cell walls of </a:t>
            </a:r>
            <a:r>
              <a:rPr lang="en-US" sz="2800" dirty="0" err="1">
                <a:latin typeface="TH SarabunPSK" panose="020B0500040200020003" pitchFamily="34" charset="-34"/>
                <a:cs typeface="TH SarabunPSK" panose="020B0500040200020003" pitchFamily="34" charset="-34"/>
              </a:rPr>
              <a:t>eucaryotic</a:t>
            </a:r>
            <a:r>
              <a:rPr lang="en-US" sz="2800" dirty="0">
                <a:latin typeface="TH SarabunPSK" panose="020B0500040200020003" pitchFamily="34" charset="-34"/>
                <a:cs typeface="TH SarabunPSK" panose="020B0500040200020003" pitchFamily="34" charset="-34"/>
              </a:rPr>
              <a:t> cells contain chitin, cellulose and other sugar polymers.</a:t>
            </a:r>
            <a:endParaRPr lang="th-TH" sz="2800" dirty="0">
              <a:latin typeface="TH SarabunPSK" panose="020B0500040200020003" pitchFamily="34" charset="-34"/>
              <a:cs typeface="TH SarabunPSK" panose="020B0500040200020003" pitchFamily="34" charset="-34"/>
            </a:endParaRPr>
          </a:p>
        </p:txBody>
      </p:sp>
      <p:sp>
        <p:nvSpPr>
          <p:cNvPr id="3" name="สี่เหลี่ยมผืนผ้า 2">
            <a:extLst>
              <a:ext uri="{FF2B5EF4-FFF2-40B4-BE49-F238E27FC236}">
                <a16:creationId xmlns:a16="http://schemas.microsoft.com/office/drawing/2014/main" xmlns="" id="{7B2DC43D-EC09-4C90-A167-B4F25D1BCC69}"/>
              </a:ext>
            </a:extLst>
          </p:cNvPr>
          <p:cNvSpPr/>
          <p:nvPr/>
        </p:nvSpPr>
        <p:spPr>
          <a:xfrm>
            <a:off x="1491915" y="1428189"/>
            <a:ext cx="10186732" cy="1384995"/>
          </a:xfrm>
          <a:prstGeom prst="rect">
            <a:avLst/>
          </a:prstGeom>
          <a:noFill/>
        </p:spPr>
        <p:txBody>
          <a:bodyPr wrap="square">
            <a:spAutoFit/>
          </a:bodyPr>
          <a:lstStyle/>
          <a:p>
            <a:r>
              <a:rPr lang="en-US" sz="2800" b="1" dirty="0"/>
              <a:t>Cell membrane: </a:t>
            </a:r>
            <a:r>
              <a:rPr lang="en-US" sz="2800" dirty="0"/>
              <a:t>Composed of a double layer of phospholipids. It is not a passive barrier, but enables the cell to actively select the metabolites it wants to accumulate and to excrete waste products.</a:t>
            </a:r>
            <a:endParaRPr lang="th-TH" sz="2800" dirty="0"/>
          </a:p>
        </p:txBody>
      </p:sp>
      <p:sp>
        <p:nvSpPr>
          <p:cNvPr id="4" name="สี่เหลี่ยมผืนผ้า 3">
            <a:extLst>
              <a:ext uri="{FF2B5EF4-FFF2-40B4-BE49-F238E27FC236}">
                <a16:creationId xmlns:a16="http://schemas.microsoft.com/office/drawing/2014/main" xmlns="" id="{6986F801-AC07-465B-A1A9-D3E99510F5F8}"/>
              </a:ext>
            </a:extLst>
          </p:cNvPr>
          <p:cNvSpPr/>
          <p:nvPr/>
        </p:nvSpPr>
        <p:spPr>
          <a:xfrm>
            <a:off x="890333" y="2773877"/>
            <a:ext cx="10716127" cy="954107"/>
          </a:xfrm>
          <a:prstGeom prst="rect">
            <a:avLst/>
          </a:prstGeom>
        </p:spPr>
        <p:txBody>
          <a:bodyPr wrap="square">
            <a:spAutoFit/>
          </a:bodyPr>
          <a:lstStyle/>
          <a:p>
            <a:r>
              <a:rPr lang="en-US" sz="2800" b="1" dirty="0"/>
              <a:t>Ribosomes</a:t>
            </a:r>
            <a:r>
              <a:rPr lang="en-US" sz="2800" dirty="0"/>
              <a:t> are the sites of protein synthesis. They consist of two sub-units. </a:t>
            </a:r>
            <a:r>
              <a:rPr lang="en-US" sz="2800" dirty="0" err="1"/>
              <a:t>Procaryotic</a:t>
            </a:r>
            <a:r>
              <a:rPr lang="en-US" sz="2800" dirty="0"/>
              <a:t> ribosomes are 70S (30S and a 50S). </a:t>
            </a:r>
            <a:r>
              <a:rPr lang="en-US" sz="2800" dirty="0" err="1"/>
              <a:t>Eucaryotic</a:t>
            </a:r>
            <a:r>
              <a:rPr lang="en-US" sz="2800" dirty="0"/>
              <a:t> ribosomes are 80S (40S and a 60S). </a:t>
            </a:r>
            <a:endParaRPr lang="th-TH" sz="2800" dirty="0"/>
          </a:p>
        </p:txBody>
      </p:sp>
      <p:sp>
        <p:nvSpPr>
          <p:cNvPr id="5" name="สี่เหลี่ยมผืนผ้า 4">
            <a:extLst>
              <a:ext uri="{FF2B5EF4-FFF2-40B4-BE49-F238E27FC236}">
                <a16:creationId xmlns:a16="http://schemas.microsoft.com/office/drawing/2014/main" xmlns="" id="{73973160-B4D7-4F5C-BBD6-41C535A696B1}"/>
              </a:ext>
            </a:extLst>
          </p:cNvPr>
          <p:cNvSpPr/>
          <p:nvPr/>
        </p:nvSpPr>
        <p:spPr>
          <a:xfrm>
            <a:off x="1491915" y="3758500"/>
            <a:ext cx="9986207" cy="954107"/>
          </a:xfrm>
          <a:prstGeom prst="rect">
            <a:avLst/>
          </a:prstGeom>
        </p:spPr>
        <p:txBody>
          <a:bodyPr wrap="square">
            <a:spAutoFit/>
          </a:bodyPr>
          <a:lstStyle/>
          <a:p>
            <a:r>
              <a:rPr lang="en-US" sz="2800" b="1" dirty="0"/>
              <a:t>Mitochondria</a:t>
            </a:r>
            <a:r>
              <a:rPr lang="en-US" sz="2800" dirty="0"/>
              <a:t> are membrane-enclosed structures where in aerobic </a:t>
            </a:r>
            <a:r>
              <a:rPr lang="en-US" sz="2800" dirty="0" err="1"/>
              <a:t>eucaryotic</a:t>
            </a:r>
            <a:r>
              <a:rPr lang="en-US" sz="2800" dirty="0"/>
              <a:t> cells the processes of respiration and energy release. </a:t>
            </a:r>
            <a:r>
              <a:rPr lang="en-US" sz="2800" dirty="0" err="1"/>
              <a:t>Procaryotic</a:t>
            </a:r>
            <a:r>
              <a:rPr lang="en-US" sz="2800" dirty="0"/>
              <a:t> cells lack mitochondria.</a:t>
            </a:r>
            <a:endParaRPr lang="th-TH" sz="2800" dirty="0"/>
          </a:p>
        </p:txBody>
      </p:sp>
      <p:sp>
        <p:nvSpPr>
          <p:cNvPr id="6" name="สี่เหลี่ยมผืนผ้า 5">
            <a:extLst>
              <a:ext uri="{FF2B5EF4-FFF2-40B4-BE49-F238E27FC236}">
                <a16:creationId xmlns:a16="http://schemas.microsoft.com/office/drawing/2014/main" xmlns="" id="{6A0757E4-3432-4D2E-A777-D3F058856CE6}"/>
              </a:ext>
            </a:extLst>
          </p:cNvPr>
          <p:cNvSpPr/>
          <p:nvPr/>
        </p:nvSpPr>
        <p:spPr>
          <a:xfrm>
            <a:off x="802099" y="4712607"/>
            <a:ext cx="11036971" cy="1384995"/>
          </a:xfrm>
          <a:prstGeom prst="rect">
            <a:avLst/>
          </a:prstGeom>
        </p:spPr>
        <p:txBody>
          <a:bodyPr wrap="square">
            <a:spAutoFit/>
          </a:bodyPr>
          <a:lstStyle/>
          <a:p>
            <a:r>
              <a:rPr lang="en-US" sz="2800" b="1" dirty="0"/>
              <a:t>Nuclear membrane </a:t>
            </a:r>
            <a:r>
              <a:rPr lang="en-US" sz="2800" dirty="0"/>
              <a:t>surrounds the nucleus in eukaryotic cells, but is absent in prokaryotic cells. In </a:t>
            </a:r>
            <a:r>
              <a:rPr lang="en-US" sz="2800" dirty="0" err="1"/>
              <a:t>procaryotic</a:t>
            </a:r>
            <a:r>
              <a:rPr lang="en-US" sz="2800" dirty="0"/>
              <a:t> cells only one DNA constitutes genome. </a:t>
            </a:r>
            <a:r>
              <a:rPr lang="en-US" sz="2800" dirty="0" err="1"/>
              <a:t>Eucaryotic</a:t>
            </a:r>
            <a:r>
              <a:rPr lang="en-US" sz="2800" dirty="0"/>
              <a:t> cells have DNA spread in several chromosomes.</a:t>
            </a:r>
            <a:endParaRPr lang="th-TH" sz="2800" dirty="0"/>
          </a:p>
        </p:txBody>
      </p:sp>
      <p:sp>
        <p:nvSpPr>
          <p:cNvPr id="7" name="สี่เหลี่ยมผืนผ้า 6">
            <a:extLst>
              <a:ext uri="{FF2B5EF4-FFF2-40B4-BE49-F238E27FC236}">
                <a16:creationId xmlns:a16="http://schemas.microsoft.com/office/drawing/2014/main" xmlns="" id="{6F15140D-FB9A-48AA-9A70-7FB5748F38AC}"/>
              </a:ext>
            </a:extLst>
          </p:cNvPr>
          <p:cNvSpPr/>
          <p:nvPr/>
        </p:nvSpPr>
        <p:spPr>
          <a:xfrm>
            <a:off x="1491915" y="6063591"/>
            <a:ext cx="10363199" cy="523220"/>
          </a:xfrm>
          <a:prstGeom prst="rect">
            <a:avLst/>
          </a:prstGeom>
        </p:spPr>
        <p:txBody>
          <a:bodyPr wrap="square">
            <a:spAutoFit/>
          </a:bodyPr>
          <a:lstStyle/>
          <a:p>
            <a:r>
              <a:rPr lang="en-US" sz="2800" b="1" dirty="0"/>
              <a:t>Nucleolus</a:t>
            </a:r>
            <a:r>
              <a:rPr lang="en-US" sz="2800" dirty="0"/>
              <a:t> is a structure within the </a:t>
            </a:r>
            <a:r>
              <a:rPr lang="en-US" sz="2800" dirty="0" err="1"/>
              <a:t>eucaryotic</a:t>
            </a:r>
            <a:r>
              <a:rPr lang="en-US" sz="2800" dirty="0"/>
              <a:t> nucleus for the synthesis of ribosomal RNA.</a:t>
            </a:r>
          </a:p>
        </p:txBody>
      </p:sp>
      <p:sp>
        <p:nvSpPr>
          <p:cNvPr id="9" name="สี่เหลี่ยมผืนผ้า 8">
            <a:extLst>
              <a:ext uri="{FF2B5EF4-FFF2-40B4-BE49-F238E27FC236}">
                <a16:creationId xmlns:a16="http://schemas.microsoft.com/office/drawing/2014/main" xmlns="" id="{4BB20B2E-4D1B-41C9-906A-BD053C157C6F}"/>
              </a:ext>
            </a:extLst>
          </p:cNvPr>
          <p:cNvSpPr/>
          <p:nvPr/>
        </p:nvSpPr>
        <p:spPr>
          <a:xfrm>
            <a:off x="786055" y="4754255"/>
            <a:ext cx="11053015" cy="1301698"/>
          </a:xfrm>
          <a:prstGeom prst="rect">
            <a:avLst/>
          </a:prstGeom>
          <a:solidFill>
            <a:schemeClr val="accent1">
              <a:alpha val="29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h-TH"/>
          </a:p>
        </p:txBody>
      </p:sp>
      <p:sp>
        <p:nvSpPr>
          <p:cNvPr id="10" name="สี่เหลี่ยมผืนผ้า 9">
            <a:extLst>
              <a:ext uri="{FF2B5EF4-FFF2-40B4-BE49-F238E27FC236}">
                <a16:creationId xmlns:a16="http://schemas.microsoft.com/office/drawing/2014/main" xmlns="" id="{446B33E3-2B5A-406E-A210-8AF2F8699DA4}"/>
              </a:ext>
            </a:extLst>
          </p:cNvPr>
          <p:cNvSpPr/>
          <p:nvPr/>
        </p:nvSpPr>
        <p:spPr>
          <a:xfrm>
            <a:off x="794076" y="251001"/>
            <a:ext cx="11053015" cy="1301698"/>
          </a:xfrm>
          <a:prstGeom prst="rect">
            <a:avLst/>
          </a:prstGeom>
          <a:solidFill>
            <a:schemeClr val="accent1">
              <a:alpha val="29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31697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ผืนผ้า 7">
            <a:extLst>
              <a:ext uri="{FF2B5EF4-FFF2-40B4-BE49-F238E27FC236}">
                <a16:creationId xmlns:a16="http://schemas.microsoft.com/office/drawing/2014/main" xmlns="" id="{F4866776-5306-469B-BE12-C6CED0EEE27F}"/>
              </a:ext>
            </a:extLst>
          </p:cNvPr>
          <p:cNvSpPr/>
          <p:nvPr/>
        </p:nvSpPr>
        <p:spPr>
          <a:xfrm>
            <a:off x="899825" y="2249905"/>
            <a:ext cx="11018215" cy="2358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2" name="สี่เหลี่ยมผืนผ้า 1">
            <a:extLst>
              <a:ext uri="{FF2B5EF4-FFF2-40B4-BE49-F238E27FC236}">
                <a16:creationId xmlns:a16="http://schemas.microsoft.com/office/drawing/2014/main" xmlns="" id="{F3355486-2DC6-489A-84FB-1B0B779266AB}"/>
              </a:ext>
            </a:extLst>
          </p:cNvPr>
          <p:cNvSpPr/>
          <p:nvPr/>
        </p:nvSpPr>
        <p:spPr>
          <a:xfrm>
            <a:off x="764311" y="465043"/>
            <a:ext cx="11289242"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2. Classification of Living Organisms into three Domains</a:t>
            </a:r>
            <a:endParaRPr lang="th-TH" sz="3600" b="1" dirty="0">
              <a:latin typeface="Times New Roman" panose="02020603050405020304" pitchFamily="18" charset="0"/>
            </a:endParaRPr>
          </a:p>
        </p:txBody>
      </p:sp>
      <p:sp>
        <p:nvSpPr>
          <p:cNvPr id="3" name="สี่เหลี่ยมผืนผ้า 2">
            <a:extLst>
              <a:ext uri="{FF2B5EF4-FFF2-40B4-BE49-F238E27FC236}">
                <a16:creationId xmlns:a16="http://schemas.microsoft.com/office/drawing/2014/main" xmlns="" id="{8FFA7E39-AFA8-432E-88E8-F0A163786F2E}"/>
              </a:ext>
            </a:extLst>
          </p:cNvPr>
          <p:cNvSpPr/>
          <p:nvPr/>
        </p:nvSpPr>
        <p:spPr>
          <a:xfrm>
            <a:off x="10534174" y="2397947"/>
            <a:ext cx="1427747" cy="2062103"/>
          </a:xfrm>
          <a:prstGeom prst="rect">
            <a:avLst/>
          </a:prstGeom>
        </p:spPr>
        <p:txBody>
          <a:bodyPr wrap="square">
            <a:spAutoFit/>
          </a:bodyPr>
          <a:lstStyle/>
          <a:p>
            <a:pPr marL="176213" indent="-176213">
              <a:buAutoNum type="arabicPeriod"/>
            </a:pPr>
            <a:r>
              <a:rPr lang="en-US" sz="3200" dirty="0"/>
              <a:t>Protists</a:t>
            </a:r>
          </a:p>
          <a:p>
            <a:pPr marL="176213" indent="-176213">
              <a:buFontTx/>
              <a:buAutoNum type="arabicPeriod"/>
            </a:pPr>
            <a:r>
              <a:rPr lang="en-US" sz="3200" dirty="0"/>
              <a:t>Fungi</a:t>
            </a:r>
            <a:endParaRPr lang="th-TH" sz="3200" dirty="0"/>
          </a:p>
          <a:p>
            <a:pPr marL="176213" indent="-176213">
              <a:buAutoNum type="arabicPeriod"/>
            </a:pPr>
            <a:r>
              <a:rPr lang="en-US" sz="3200" dirty="0"/>
              <a:t>Plants</a:t>
            </a:r>
          </a:p>
          <a:p>
            <a:pPr marL="176213" indent="-176213">
              <a:buAutoNum type="arabicPeriod"/>
            </a:pPr>
            <a:r>
              <a:rPr lang="en-US" sz="3200" dirty="0"/>
              <a:t>Animals</a:t>
            </a:r>
          </a:p>
        </p:txBody>
      </p:sp>
      <p:pic>
        <p:nvPicPr>
          <p:cNvPr id="4" name="รูปภาพ 3">
            <a:extLst>
              <a:ext uri="{FF2B5EF4-FFF2-40B4-BE49-F238E27FC236}">
                <a16:creationId xmlns:a16="http://schemas.microsoft.com/office/drawing/2014/main" xmlns="" id="{241ED9F7-6B0F-41B9-82E7-4F85C1BE3961}"/>
              </a:ext>
            </a:extLst>
          </p:cNvPr>
          <p:cNvPicPr>
            <a:picLocks noChangeAspect="1"/>
          </p:cNvPicPr>
          <p:nvPr/>
        </p:nvPicPr>
        <p:blipFill>
          <a:blip r:embed="rId2"/>
          <a:stretch>
            <a:fillRect/>
          </a:stretch>
        </p:blipFill>
        <p:spPr>
          <a:xfrm>
            <a:off x="2645011" y="2647949"/>
            <a:ext cx="2180389" cy="1635292"/>
          </a:xfrm>
          <a:prstGeom prst="rect">
            <a:avLst/>
          </a:prstGeom>
        </p:spPr>
      </p:pic>
      <p:pic>
        <p:nvPicPr>
          <p:cNvPr id="5" name="รูปภาพ 4">
            <a:extLst>
              <a:ext uri="{FF2B5EF4-FFF2-40B4-BE49-F238E27FC236}">
                <a16:creationId xmlns:a16="http://schemas.microsoft.com/office/drawing/2014/main" xmlns="" id="{09D649F2-7820-4A93-B42E-7E7BABC42E0F}"/>
              </a:ext>
            </a:extLst>
          </p:cNvPr>
          <p:cNvPicPr>
            <a:picLocks noChangeAspect="1"/>
          </p:cNvPicPr>
          <p:nvPr/>
        </p:nvPicPr>
        <p:blipFill>
          <a:blip r:embed="rId3"/>
          <a:stretch>
            <a:fillRect/>
          </a:stretch>
        </p:blipFill>
        <p:spPr>
          <a:xfrm>
            <a:off x="8315771" y="2643389"/>
            <a:ext cx="2180389" cy="1635292"/>
          </a:xfrm>
          <a:prstGeom prst="rect">
            <a:avLst/>
          </a:prstGeom>
        </p:spPr>
      </p:pic>
      <p:pic>
        <p:nvPicPr>
          <p:cNvPr id="6" name="รูปภาพ 5">
            <a:extLst>
              <a:ext uri="{FF2B5EF4-FFF2-40B4-BE49-F238E27FC236}">
                <a16:creationId xmlns:a16="http://schemas.microsoft.com/office/drawing/2014/main" xmlns="" id="{D7CE8DEF-F86F-4CC4-94D1-37B59A00DE3E}"/>
              </a:ext>
            </a:extLst>
          </p:cNvPr>
          <p:cNvPicPr>
            <a:picLocks noChangeAspect="1"/>
          </p:cNvPicPr>
          <p:nvPr/>
        </p:nvPicPr>
        <p:blipFill>
          <a:blip r:embed="rId4"/>
          <a:stretch>
            <a:fillRect/>
          </a:stretch>
        </p:blipFill>
        <p:spPr>
          <a:xfrm>
            <a:off x="5480391" y="2647949"/>
            <a:ext cx="2180389" cy="1635292"/>
          </a:xfrm>
          <a:prstGeom prst="rect">
            <a:avLst/>
          </a:prstGeom>
        </p:spPr>
      </p:pic>
      <p:sp>
        <p:nvSpPr>
          <p:cNvPr id="7" name="สี่เหลี่ยมผืนผ้า 6">
            <a:extLst>
              <a:ext uri="{FF2B5EF4-FFF2-40B4-BE49-F238E27FC236}">
                <a16:creationId xmlns:a16="http://schemas.microsoft.com/office/drawing/2014/main" xmlns="" id="{848366E6-0BA2-4D21-A93B-F2C9104585B4}"/>
              </a:ext>
            </a:extLst>
          </p:cNvPr>
          <p:cNvSpPr/>
          <p:nvPr/>
        </p:nvSpPr>
        <p:spPr>
          <a:xfrm>
            <a:off x="987588" y="3137869"/>
            <a:ext cx="1569660" cy="646331"/>
          </a:xfrm>
          <a:prstGeom prst="rect">
            <a:avLst/>
          </a:prstGeom>
        </p:spPr>
        <p:txBody>
          <a:bodyPr wrap="none">
            <a:spAutoFit/>
          </a:bodyPr>
          <a:lstStyle/>
          <a:p>
            <a:r>
              <a:rPr lang="en-US" sz="3600" b="1" dirty="0"/>
              <a:t>DOMAINS</a:t>
            </a:r>
            <a:endParaRPr lang="th-TH" sz="3600" dirty="0"/>
          </a:p>
        </p:txBody>
      </p:sp>
      <p:sp>
        <p:nvSpPr>
          <p:cNvPr id="9" name="สี่เหลี่ยมผืนผ้า 8">
            <a:extLst>
              <a:ext uri="{FF2B5EF4-FFF2-40B4-BE49-F238E27FC236}">
                <a16:creationId xmlns:a16="http://schemas.microsoft.com/office/drawing/2014/main" xmlns="" id="{53485D8E-0122-45B3-8FCE-3D0577B46539}"/>
              </a:ext>
            </a:extLst>
          </p:cNvPr>
          <p:cNvSpPr/>
          <p:nvPr/>
        </p:nvSpPr>
        <p:spPr>
          <a:xfrm>
            <a:off x="5077438" y="5617025"/>
            <a:ext cx="5761514" cy="584775"/>
          </a:xfrm>
          <a:prstGeom prst="rect">
            <a:avLst/>
          </a:prstGeom>
          <a:solidFill>
            <a:schemeClr val="tx1"/>
          </a:solidFill>
        </p:spPr>
        <p:txBody>
          <a:bodyPr wrap="none">
            <a:spAutoFit/>
          </a:bodyPr>
          <a:lstStyle/>
          <a:p>
            <a:r>
              <a:rPr lang="en-US" sz="3200" b="1" dirty="0">
                <a:solidFill>
                  <a:srgbClr val="FFFFFF"/>
                </a:solidFill>
              </a:rPr>
              <a:t>Industrial microbiology and biotechnology</a:t>
            </a:r>
            <a:endParaRPr lang="th-TH" sz="3200" b="1" dirty="0">
              <a:solidFill>
                <a:srgbClr val="FFFFFF"/>
              </a:solidFill>
            </a:endParaRPr>
          </a:p>
        </p:txBody>
      </p:sp>
      <p:sp>
        <p:nvSpPr>
          <p:cNvPr id="18" name="ลูกศร: ขวา 17">
            <a:extLst>
              <a:ext uri="{FF2B5EF4-FFF2-40B4-BE49-F238E27FC236}">
                <a16:creationId xmlns:a16="http://schemas.microsoft.com/office/drawing/2014/main" xmlns="" id="{4EE93A7C-D4BD-41E8-BDC7-4C0725CD9E9C}"/>
              </a:ext>
            </a:extLst>
          </p:cNvPr>
          <p:cNvSpPr/>
          <p:nvPr/>
        </p:nvSpPr>
        <p:spPr>
          <a:xfrm rot="5400000">
            <a:off x="6004827" y="4464934"/>
            <a:ext cx="1131518" cy="75901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th-TH" sz="2400"/>
          </a:p>
        </p:txBody>
      </p:sp>
      <p:sp>
        <p:nvSpPr>
          <p:cNvPr id="19" name="ลูกศร: ขวา 18">
            <a:extLst>
              <a:ext uri="{FF2B5EF4-FFF2-40B4-BE49-F238E27FC236}">
                <a16:creationId xmlns:a16="http://schemas.microsoft.com/office/drawing/2014/main" xmlns="" id="{E7B7A8D0-C8A8-485F-9778-E3F47101DC51}"/>
              </a:ext>
            </a:extLst>
          </p:cNvPr>
          <p:cNvSpPr/>
          <p:nvPr/>
        </p:nvSpPr>
        <p:spPr>
          <a:xfrm rot="5400000">
            <a:off x="8759658" y="4474055"/>
            <a:ext cx="1131518" cy="75901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th-TH" sz="2400"/>
          </a:p>
        </p:txBody>
      </p:sp>
    </p:spTree>
    <p:extLst>
      <p:ext uri="{BB962C8B-B14F-4D97-AF65-F5344CB8AC3E}">
        <p14:creationId xmlns:p14="http://schemas.microsoft.com/office/powerpoint/2010/main" val="2153912396"/>
      </p:ext>
    </p:extLst>
  </p:cSld>
  <p:clrMapOvr>
    <a:masterClrMapping/>
  </p:clrMapOvr>
</p:sld>
</file>

<file path=ppt/theme/theme1.xml><?xml version="1.0" encoding="utf-8"?>
<a:theme xmlns:a="http://schemas.openxmlformats.org/drawingml/2006/main" name="มุมกรอบ">
  <a:themeElements>
    <a:clrScheme name="กำหนดเอง 4">
      <a:dk1>
        <a:srgbClr val="181818"/>
      </a:dk1>
      <a:lt1>
        <a:srgbClr val="D6D1B8"/>
      </a:lt1>
      <a:dk2>
        <a:srgbClr val="654321"/>
      </a:dk2>
      <a:lt2>
        <a:srgbClr val="D6D1B8"/>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กำหนดเอง 1">
      <a:majorFont>
        <a:latin typeface="TH SarabunPSK"/>
        <a:ea typeface=""/>
        <a:cs typeface="LilyUPC"/>
      </a:majorFont>
      <a:minorFont>
        <a:latin typeface="TH SarabunPSK"/>
        <a:ea typeface=""/>
        <a:cs typeface="LilyUPC"/>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TM10001105[[fn=ครอบตัด]]</Template>
  <TotalTime>1500</TotalTime>
  <Words>1232</Words>
  <Application>Microsoft Office PowerPoint</Application>
  <PresentationFormat>Custom</PresentationFormat>
  <Paragraphs>158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มุมกรอบ</vt:lpstr>
      <vt:lpstr>FTH-412 Industrial Microbiology</vt:lpstr>
      <vt:lpstr>PowerPoint Presentation</vt:lpstr>
      <vt:lpstr>PowerPoint Presentation</vt:lpstr>
      <vt:lpstr>PowerPoint Presentation</vt:lpstr>
      <vt:lpstr>PowerPoint Presentation</vt:lpstr>
      <vt:lpstr>Microorganisms in Industrial Microbiology and Biotechnology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FTH-412 Industrial Microbiology</dc:title>
  <dc:creator>สิริพร แช่มสนิท</dc:creator>
  <cp:lastModifiedBy>Walailak University</cp:lastModifiedBy>
  <cp:revision>57</cp:revision>
  <dcterms:created xsi:type="dcterms:W3CDTF">2019-06-16T12:13:31Z</dcterms:created>
  <dcterms:modified xsi:type="dcterms:W3CDTF">2019-07-05T05:40:11Z</dcterms:modified>
</cp:coreProperties>
</file>